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2"/>
  </p:sldMasterIdLst>
  <p:notesMasterIdLst>
    <p:notesMasterId r:id="rId3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12192000" cy="6858000"/>
  <p:notesSz cx="9144000" cy="6858000"/>
  <p:embeddedFontLst>
    <p:embeddedFont>
      <p:font typeface="Source Sans Pro Black" panose="020B0604020202020204" charset="0"/>
      <p:bold r:id="rId36"/>
      <p:boldItalic r:id="rId37"/>
    </p:embeddedFont>
    <p:embeddedFont>
      <p:font typeface="Calibri" panose="020F0502020204030204" pitchFamily="34" charset="0"/>
      <p:regular r:id="rId38"/>
      <p:bold r:id="rId39"/>
      <p:italic r:id="rId40"/>
      <p:boldItalic r:id="rId41"/>
    </p:embeddedFont>
    <p:embeddedFont>
      <p:font typeface="Source Sans Pro"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hl3P38YXhXXFW25BqAn8n1/tq6o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3"/>
  </p:normalViewPr>
  <p:slideViewPr>
    <p:cSldViewPr snapToGrid="0" snapToObjects="1">
      <p:cViewPr varScale="1">
        <p:scale>
          <a:sx n="65" d="100"/>
          <a:sy n="65" d="100"/>
        </p:scale>
        <p:origin x="6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7.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customschemas.google.com/relationships/presentationmetadata" Target="metadata"/><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09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4091"/>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0: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Tell the participants  that they are to assume the items have been thrown away in a household bin and therefore decompose at a landfill site. </a:t>
            </a:r>
            <a:endParaRPr/>
          </a:p>
          <a:p>
            <a:pPr marL="0" lvl="0" indent="0" algn="l" rtl="0">
              <a:spcBef>
                <a:spcPts val="0"/>
              </a:spcBef>
              <a:spcAft>
                <a:spcPts val="0"/>
              </a:spcAft>
              <a:buNone/>
            </a:pPr>
            <a:endParaRPr/>
          </a:p>
        </p:txBody>
      </p:sp>
      <p:sp>
        <p:nvSpPr>
          <p:cNvPr id="179" name="Google Shape;179;p10: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1: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The time items take to decompose will depend on the climate and other environmental conditions in a landfill site. </a:t>
            </a:r>
            <a:endParaRPr/>
          </a:p>
          <a:p>
            <a:pPr marL="0" lvl="0" indent="0" algn="l" rtl="0">
              <a:spcBef>
                <a:spcPts val="0"/>
              </a:spcBef>
              <a:spcAft>
                <a:spcPts val="0"/>
              </a:spcAft>
              <a:buNone/>
            </a:pPr>
            <a:endParaRPr/>
          </a:p>
        </p:txBody>
      </p:sp>
      <p:sp>
        <p:nvSpPr>
          <p:cNvPr id="196" name="Google Shape;196;p11: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2: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GB" sz="1200" b="0" i="0" u="none" strike="noStrike" cap="none" dirty="0">
                <a:solidFill>
                  <a:srgbClr val="000000"/>
                </a:solidFill>
                <a:latin typeface="Calibri"/>
                <a:ea typeface="Calibri"/>
                <a:cs typeface="Calibri"/>
                <a:sym typeface="Calibri"/>
              </a:rPr>
              <a:t>Hold a plenary discussion to explore people’s responses to this activity. Are there any lifestyle choices people might consider taking? The message about plastic bottles and plastic bags is getting out there but how often to people get the ‘latest’ mobile phone when their current one is still fine? </a:t>
            </a:r>
            <a:endParaRPr dirty="0"/>
          </a:p>
          <a:p>
            <a:pPr marL="0" marR="0" lvl="0" indent="0" algn="l" rtl="0">
              <a:lnSpc>
                <a:spcPct val="100000"/>
              </a:lnSpc>
              <a:spcBef>
                <a:spcPts val="0"/>
              </a:spcBef>
              <a:spcAft>
                <a:spcPts val="0"/>
              </a:spcAft>
              <a:buClr>
                <a:srgbClr val="000000"/>
              </a:buClr>
              <a:buSzPts val="1200"/>
              <a:buFont typeface="Calibri"/>
              <a:buNone/>
            </a:pPr>
            <a:r>
              <a:rPr lang="en-GB" sz="1200" b="0" i="0" u="none" strike="noStrike" cap="none" dirty="0">
                <a:solidFill>
                  <a:srgbClr val="000000"/>
                </a:solidFill>
                <a:latin typeface="Calibri"/>
                <a:ea typeface="Calibri"/>
                <a:cs typeface="Calibri"/>
                <a:sym typeface="Calibri"/>
              </a:rPr>
              <a:t>There are many website which give timings for decomposition of different materials. They include https://www.down2earthmaterials.ie/2013/02/14/decompose/ </a:t>
            </a:r>
            <a:endParaRPr dirty="0"/>
          </a:p>
        </p:txBody>
      </p:sp>
      <p:sp>
        <p:nvSpPr>
          <p:cNvPr id="214" name="Google Shape;214;p12: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3: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The activity explores some of the unintended consequences of our use of plastic and how it can have health repercussions for those in the UK and overseas who are living near plastic waste dumps. </a:t>
            </a:r>
            <a:endParaRPr/>
          </a:p>
          <a:p>
            <a:pPr marL="0" lvl="0" indent="0" algn="l" rtl="0">
              <a:spcBef>
                <a:spcPts val="0"/>
              </a:spcBef>
              <a:spcAft>
                <a:spcPts val="0"/>
              </a:spcAft>
              <a:buNone/>
            </a:pPr>
            <a:endParaRPr/>
          </a:p>
        </p:txBody>
      </p:sp>
      <p:sp>
        <p:nvSpPr>
          <p:cNvPr id="225" name="Google Shape;225;p13: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4: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4: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5: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5: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6: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Use these discussion questions to debrief the activity – draw out that this is a social justice issue as well as an environmental issue with those affected living in poorer communities both in the UK and overseas. </a:t>
            </a:r>
            <a:endParaRPr/>
          </a:p>
        </p:txBody>
      </p:sp>
      <p:sp>
        <p:nvSpPr>
          <p:cNvPr id="254" name="Google Shape;254;p16: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7: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7: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8: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This can be done as a group activity if relevant to the groups needs. Encourage wide thinking about ‘waste’ or ‘over consumption’ depending on the context the participants work in. They will work together to create a consequences wheel – see template on the next slide. </a:t>
            </a:r>
            <a:endParaRPr/>
          </a:p>
        </p:txBody>
      </p:sp>
      <p:sp>
        <p:nvSpPr>
          <p:cNvPr id="275" name="Google Shape;275;p18: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19: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This shows some of the unintended global consequences of changing behaviour which seems at first a good sustainable step to take. When considering environmental impacts it is important to consider the social impacts too. </a:t>
            </a:r>
            <a:endParaRPr/>
          </a:p>
        </p:txBody>
      </p:sp>
      <p:sp>
        <p:nvSpPr>
          <p:cNvPr id="287" name="Google Shape;287;p19: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20: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If working with groups – ask participants to share their wheels. Hold a plenary discussion using the suggested questions on the slide. </a:t>
            </a:r>
            <a:endParaRPr/>
          </a:p>
        </p:txBody>
      </p:sp>
      <p:sp>
        <p:nvSpPr>
          <p:cNvPr id="296" name="Google Shape;296;p20: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1: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2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22: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Locally and globally the changing climate is impacting on people’s health. Usually those in the poorest and most marginalised communities feel these impacts most acutely – within Scotland and around the world. </a:t>
            </a:r>
            <a:endParaRPr/>
          </a:p>
          <a:p>
            <a:pPr marL="0" marR="0" lvl="0" indent="0" algn="l" rtl="0">
              <a:lnSpc>
                <a:spcPct val="100000"/>
              </a:lnSpc>
              <a:spcBef>
                <a:spcPts val="0"/>
              </a:spcBef>
              <a:spcAft>
                <a:spcPts val="0"/>
              </a:spcAft>
              <a:buClr>
                <a:schemeClr val="dk1"/>
              </a:buClr>
              <a:buSzPts val="1200"/>
              <a:buFont typeface="Calibri"/>
              <a:buNone/>
            </a:pPr>
            <a:r>
              <a:rPr lang="en-GB"/>
              <a:t>Share some of the reasons why shown on the slide. Gather more ideas from the participants. Consider if these impact people in the UK and / or globally. Highlight that this is a social justice issue as well as an environmental issue. </a:t>
            </a:r>
            <a:endParaRPr/>
          </a:p>
        </p:txBody>
      </p:sp>
      <p:sp>
        <p:nvSpPr>
          <p:cNvPr id="314" name="Google Shape;314;p22: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23: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Presentation by David Pencheon –  founder Director of the Sustainable Development Unit for NHS England and Public Health England, now an Honorary Professor and an Associate at the Medical and Health School at the University of Exeter, work to understand the role of health professionals and health systems in ensuring a safe, equitable and prosperous planet for all. Watch from 16.25 – 26.55</a:t>
            </a:r>
            <a:endParaRPr/>
          </a:p>
          <a:p>
            <a:pPr marL="0" lvl="0" indent="0" algn="l" rtl="0">
              <a:spcBef>
                <a:spcPts val="0"/>
              </a:spcBef>
              <a:spcAft>
                <a:spcPts val="0"/>
              </a:spcAft>
              <a:buNone/>
            </a:pPr>
            <a:r>
              <a:rPr lang="en-GB"/>
              <a:t>Hold a plenary discussion to share people’s responses to the presentation.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34" name="Google Shape;334;p23: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24: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Use these reflection questions to broaden out the conversation. </a:t>
            </a:r>
            <a:endParaRPr/>
          </a:p>
          <a:p>
            <a:pPr marL="0" lvl="0" indent="0" algn="l" rtl="0">
              <a:spcBef>
                <a:spcPts val="0"/>
              </a:spcBef>
              <a:spcAft>
                <a:spcPts val="0"/>
              </a:spcAft>
              <a:buNone/>
            </a:pPr>
            <a:r>
              <a:rPr lang="en-GB"/>
              <a:t>The activities in this workshop lead participants to thinking about actions they can take to reduce waste and mitigate climate change. Slides 9 and 10 in the introductory PPT can help with this. The Think / Reflect / Act section on this workshop will also support this. </a:t>
            </a:r>
            <a:endParaRPr/>
          </a:p>
          <a:p>
            <a:pPr marL="0" lvl="0" indent="0" algn="l" rtl="0">
              <a:spcBef>
                <a:spcPts val="0"/>
              </a:spcBef>
              <a:spcAft>
                <a:spcPts val="0"/>
              </a:spcAft>
              <a:buNone/>
            </a:pPr>
            <a:endParaRPr/>
          </a:p>
        </p:txBody>
      </p:sp>
      <p:sp>
        <p:nvSpPr>
          <p:cNvPr id="343" name="Google Shape;343;p24: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25: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These following slides can be used flexibly. They provide an opportunity to explore the issues further, to consider what positive actions for change participants can take and reflect on what the group has looked at through out the workshop. </a:t>
            </a:r>
            <a:endParaRPr/>
          </a:p>
          <a:p>
            <a:pPr marL="0" lvl="0" indent="0" algn="l" rtl="0">
              <a:spcBef>
                <a:spcPts val="0"/>
              </a:spcBef>
              <a:spcAft>
                <a:spcPts val="0"/>
              </a:spcAft>
              <a:buNone/>
            </a:pPr>
            <a:endParaRPr/>
          </a:p>
        </p:txBody>
      </p:sp>
      <p:sp>
        <p:nvSpPr>
          <p:cNvPr id="352" name="Google Shape;352;p25: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26: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26: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7: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2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28: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28: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29: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Some ideas to encourage participants to get started. You might also want to (re) visit some of the activities from the introductory workshop which has more action ideas. </a:t>
            </a:r>
            <a:endParaRPr/>
          </a:p>
        </p:txBody>
      </p:sp>
      <p:sp>
        <p:nvSpPr>
          <p:cNvPr id="395" name="Google Shape;395;p29: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3: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Introduce participants to SDG: 12. More information and the targets can be found here https://www.globalgoals.org/12-responsible-consumption-and-production </a:t>
            </a:r>
            <a:endParaRPr/>
          </a:p>
          <a:p>
            <a:pPr marL="0" lvl="0" indent="0" algn="l" rtl="0">
              <a:spcBef>
                <a:spcPts val="0"/>
              </a:spcBef>
              <a:spcAft>
                <a:spcPts val="0"/>
              </a:spcAft>
              <a:buNone/>
            </a:pPr>
            <a:endParaRPr/>
          </a:p>
        </p:txBody>
      </p:sp>
      <p:sp>
        <p:nvSpPr>
          <p:cNvPr id="112" name="Google Shape;112;p3: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30: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This is a personal reflection activity but can also be used in discussion especially around how participants feel about speaking out and framing climate change as a health emergency. </a:t>
            </a:r>
            <a:endParaRPr/>
          </a:p>
          <a:p>
            <a:pPr marL="0" lvl="0" indent="0" algn="l" rtl="0">
              <a:spcBef>
                <a:spcPts val="0"/>
              </a:spcBef>
              <a:spcAft>
                <a:spcPts val="0"/>
              </a:spcAft>
              <a:buNone/>
            </a:pPr>
            <a:endParaRPr/>
          </a:p>
        </p:txBody>
      </p:sp>
      <p:sp>
        <p:nvSpPr>
          <p:cNvPr id="406" name="Google Shape;406;p30: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3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31: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This is an activity to draw the workshop to an end. The workshop materials can be used flexibly and this reflection activity can be used at the end of a session after using any of these materials. </a:t>
            </a:r>
            <a:endParaRPr/>
          </a:p>
          <a:p>
            <a:pPr marL="0" lvl="0" indent="0" algn="l" rtl="0">
              <a:spcBef>
                <a:spcPts val="0"/>
              </a:spcBef>
              <a:spcAft>
                <a:spcPts val="0"/>
              </a:spcAft>
              <a:buNone/>
            </a:pPr>
            <a:r>
              <a:rPr lang="en-GB"/>
              <a:t>Ask participants to think and share in pairs the points on the slide. If you want to hear all the voices in the room at the end – ask participants to share one of the points with the group. </a:t>
            </a:r>
            <a:endParaRPr/>
          </a:p>
        </p:txBody>
      </p:sp>
      <p:sp>
        <p:nvSpPr>
          <p:cNvPr id="417" name="Google Shape;417;p31: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2: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p3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These are the ‘big’ questions around SDG: 12 which these activities will stimulate discussion around.</a:t>
            </a:r>
            <a:endParaRPr/>
          </a:p>
        </p:txBody>
      </p:sp>
      <p:sp>
        <p:nvSpPr>
          <p:cNvPr id="121" name="Google Shape;121;p4: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5: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Introduce participants to SDG: 13. More information and the targets can be found here https://www.globalgoals.org/13-climate-action</a:t>
            </a:r>
            <a:endParaRPr/>
          </a:p>
          <a:p>
            <a:pPr marL="0" lvl="0" indent="0" algn="l" rtl="0">
              <a:spcBef>
                <a:spcPts val="0"/>
              </a:spcBef>
              <a:spcAft>
                <a:spcPts val="0"/>
              </a:spcAft>
              <a:buNone/>
            </a:pPr>
            <a:endParaRPr/>
          </a:p>
        </p:txBody>
      </p:sp>
      <p:sp>
        <p:nvSpPr>
          <p:cNvPr id="131" name="Google Shape;131;p5: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6: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These are the ‘big’ questions around SDG: 13 which these activities will stimulate discussion around. </a:t>
            </a:r>
            <a:endParaRPr/>
          </a:p>
        </p:txBody>
      </p:sp>
      <p:sp>
        <p:nvSpPr>
          <p:cNvPr id="140" name="Google Shape;140;p6: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7: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Plastic is ubiquitous and widely used within the NHS. While its impact on the environment is starting to get attention this 4 minute films provides an overview of the whole life cycle of plastic that’s hidden from view – one that harms people and the planet from start to finish.</a:t>
            </a:r>
            <a:endParaRPr/>
          </a:p>
        </p:txBody>
      </p:sp>
      <p:sp>
        <p:nvSpPr>
          <p:cNvPr id="150" name="Google Shape;150;p7: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8: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8: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9: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9: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2"/>
          <p:cNvSpPr>
            <a:spLocks noGrp="1"/>
          </p:cNvSpPr>
          <p:nvPr>
            <p:ph type="pic" idx="2"/>
          </p:nvPr>
        </p:nvSpPr>
        <p:spPr>
          <a:xfrm>
            <a:off x="5183188" y="987425"/>
            <a:ext cx="6172200" cy="4873625"/>
          </a:xfrm>
          <a:prstGeom prst="rect">
            <a:avLst/>
          </a:prstGeom>
          <a:noFill/>
          <a:ln>
            <a:noFill/>
          </a:ln>
        </p:spPr>
      </p:sp>
      <p:sp>
        <p:nvSpPr>
          <p:cNvPr id="68" name="Google Shape;68;p4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jp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25.png"/><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9.jp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KvvH5c9Z8RA"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KvvH5c9Z8RA"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hyperlink" Target="https://www.england.nhs.uk/greenernhs/whats-already-happening/great-ormond-street-hospital-reducing-single-use-plastics-case-study/"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issop.org/2020/03/04/issop-declaration-responding-to-the-impact-of-climate-change-on-children/" TargetMode="External"/><Relationship Id="rId7"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hyperlink" Target="https://nhssustainabilityaction.co.uk/" TargetMode="External"/><Relationship Id="rId4" Type="http://schemas.openxmlformats.org/officeDocument/2006/relationships/hyperlink" Target="https://www.nature.scot/professional-advice/contributing-healthier-scotland/our-natural-health-service"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mygreendoctor.org/" TargetMode="External"/><Relationship Id="rId7"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hyperlink" Target="http://www.mygreenlab.org/" TargetMode="External"/><Relationship Id="rId4" Type="http://schemas.openxmlformats.org/officeDocument/2006/relationships/hyperlink" Target="https://www.england.nhs.uk/greenernhs/whats-already-happenin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0.png"/><Relationship Id="rId7"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png"/><Relationship Id="rId10"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toryofstuff.org/movies/story-of-plastic-animatio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A4774"/>
        </a:solidFill>
        <a:effectLst/>
      </p:bgPr>
    </p:bg>
    <p:spTree>
      <p:nvGrpSpPr>
        <p:cNvPr id="1" name="Shape 88"/>
        <p:cNvGrpSpPr/>
        <p:nvPr/>
      </p:nvGrpSpPr>
      <p:grpSpPr>
        <a:xfrm>
          <a:off x="0" y="0"/>
          <a:ext cx="0" cy="0"/>
          <a:chOff x="0" y="0"/>
          <a:chExt cx="0" cy="0"/>
        </a:xfrm>
      </p:grpSpPr>
      <p:sp>
        <p:nvSpPr>
          <p:cNvPr id="89" name="Google Shape;89;p1"/>
          <p:cNvSpPr/>
          <p:nvPr/>
        </p:nvSpPr>
        <p:spPr>
          <a:xfrm>
            <a:off x="0" y="6072188"/>
            <a:ext cx="12192000" cy="7858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6914257" y="-200026"/>
            <a:ext cx="5477658" cy="547765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1" name="Google Shape;91;p1" descr="Logo&#10;&#10;Description automatically generated"/>
          <p:cNvPicPr preferRelativeResize="0"/>
          <p:nvPr/>
        </p:nvPicPr>
        <p:blipFill rotWithShape="1">
          <a:blip r:embed="rId3">
            <a:alphaModFix/>
          </a:blip>
          <a:srcRect/>
          <a:stretch/>
        </p:blipFill>
        <p:spPr>
          <a:xfrm>
            <a:off x="7471844" y="6155296"/>
            <a:ext cx="1079496" cy="683421"/>
          </a:xfrm>
          <a:prstGeom prst="rect">
            <a:avLst/>
          </a:prstGeom>
          <a:noFill/>
          <a:ln>
            <a:noFill/>
          </a:ln>
        </p:spPr>
      </p:pic>
      <p:pic>
        <p:nvPicPr>
          <p:cNvPr id="92" name="Google Shape;92;p1" descr="Logo&#10;&#10;Description automatically generated with low confidence"/>
          <p:cNvPicPr preferRelativeResize="0"/>
          <p:nvPr/>
        </p:nvPicPr>
        <p:blipFill rotWithShape="1">
          <a:blip r:embed="rId4">
            <a:alphaModFix/>
          </a:blip>
          <a:srcRect/>
          <a:stretch/>
        </p:blipFill>
        <p:spPr>
          <a:xfrm>
            <a:off x="9541975" y="6120700"/>
            <a:ext cx="1828800" cy="635000"/>
          </a:xfrm>
          <a:prstGeom prst="rect">
            <a:avLst/>
          </a:prstGeom>
          <a:noFill/>
          <a:ln>
            <a:noFill/>
          </a:ln>
        </p:spPr>
      </p:pic>
      <p:pic>
        <p:nvPicPr>
          <p:cNvPr id="93" name="Google Shape;93;p1" descr="Logo&#10;&#10;Description automatically generated"/>
          <p:cNvPicPr preferRelativeResize="0"/>
          <p:nvPr/>
        </p:nvPicPr>
        <p:blipFill rotWithShape="1">
          <a:blip r:embed="rId5">
            <a:alphaModFix/>
          </a:blip>
          <a:srcRect/>
          <a:stretch/>
        </p:blipFill>
        <p:spPr>
          <a:xfrm>
            <a:off x="5603071" y="6217176"/>
            <a:ext cx="878138" cy="559127"/>
          </a:xfrm>
          <a:prstGeom prst="rect">
            <a:avLst/>
          </a:prstGeom>
          <a:noFill/>
          <a:ln>
            <a:noFill/>
          </a:ln>
        </p:spPr>
      </p:pic>
      <p:sp>
        <p:nvSpPr>
          <p:cNvPr id="94" name="Google Shape;94;p1"/>
          <p:cNvSpPr txBox="1"/>
          <p:nvPr/>
        </p:nvSpPr>
        <p:spPr>
          <a:xfrm>
            <a:off x="1230330" y="2339529"/>
            <a:ext cx="8486775"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600" b="0" i="0" u="none" strike="noStrike" cap="none">
                <a:solidFill>
                  <a:schemeClr val="lt1"/>
                </a:solidFill>
                <a:latin typeface="Source Sans Pro Black"/>
                <a:ea typeface="Source Sans Pro Black"/>
                <a:cs typeface="Source Sans Pro Black"/>
                <a:sym typeface="Source Sans Pro Black"/>
              </a:rPr>
              <a:t>Responsible consumption</a:t>
            </a:r>
            <a:endParaRPr/>
          </a:p>
        </p:txBody>
      </p:sp>
      <p:sp>
        <p:nvSpPr>
          <p:cNvPr id="95" name="Google Shape;95;p1"/>
          <p:cNvSpPr/>
          <p:nvPr/>
        </p:nvSpPr>
        <p:spPr>
          <a:xfrm>
            <a:off x="6914258" y="-200026"/>
            <a:ext cx="5477658" cy="5477658"/>
          </a:xfrm>
          <a:prstGeom prst="ellipse">
            <a:avLst/>
          </a:prstGeom>
          <a:noFill/>
          <a:ln w="25400" cap="flat" cmpd="sng">
            <a:solidFill>
              <a:srgbClr val="208C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6" name="Google Shape;96;p1" descr="Logo, company name&#10;&#10;Description automatically generated"/>
          <p:cNvPicPr preferRelativeResize="0"/>
          <p:nvPr/>
        </p:nvPicPr>
        <p:blipFill rotWithShape="1">
          <a:blip r:embed="rId6">
            <a:alphaModFix/>
          </a:blip>
          <a:srcRect/>
          <a:stretch/>
        </p:blipFill>
        <p:spPr>
          <a:xfrm>
            <a:off x="2969755" y="6236806"/>
            <a:ext cx="1561999" cy="554520"/>
          </a:xfrm>
          <a:prstGeom prst="rect">
            <a:avLst/>
          </a:prstGeom>
          <a:noFill/>
          <a:ln>
            <a:noFill/>
          </a:ln>
        </p:spPr>
      </p:pic>
      <p:sp>
        <p:nvSpPr>
          <p:cNvPr id="97" name="Google Shape;97;p1"/>
          <p:cNvSpPr txBox="1"/>
          <p:nvPr/>
        </p:nvSpPr>
        <p:spPr>
          <a:xfrm>
            <a:off x="1230330" y="3284099"/>
            <a:ext cx="520116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lt1"/>
                </a:solidFill>
                <a:latin typeface="Source Sans Pro"/>
                <a:ea typeface="Source Sans Pro"/>
                <a:cs typeface="Source Sans Pro"/>
                <a:sym typeface="Source Sans Pro"/>
              </a:rPr>
              <a:t>A green prescription for a fairer future</a:t>
            </a:r>
            <a:endParaRPr/>
          </a:p>
        </p:txBody>
      </p:sp>
      <p:pic>
        <p:nvPicPr>
          <p:cNvPr id="98" name="Google Shape;98;p1" descr="Graphical user interface, application&#10;&#10;Description automatically generated"/>
          <p:cNvPicPr preferRelativeResize="0"/>
          <p:nvPr/>
        </p:nvPicPr>
        <p:blipFill rotWithShape="1">
          <a:blip r:embed="rId7">
            <a:alphaModFix/>
          </a:blip>
          <a:srcRect/>
          <a:stretch/>
        </p:blipFill>
        <p:spPr>
          <a:xfrm>
            <a:off x="632886" y="6244070"/>
            <a:ext cx="1865686" cy="511630"/>
          </a:xfrm>
          <a:prstGeom prst="rect">
            <a:avLst/>
          </a:prstGeom>
          <a:noFill/>
          <a:ln>
            <a:noFill/>
          </a:ln>
        </p:spPr>
      </p:pic>
      <p:pic>
        <p:nvPicPr>
          <p:cNvPr id="99" name="Google Shape;99;p1"/>
          <p:cNvPicPr preferRelativeResize="0"/>
          <p:nvPr/>
        </p:nvPicPr>
        <p:blipFill rotWithShape="1">
          <a:blip r:embed="rId8">
            <a:alphaModFix/>
          </a:blip>
          <a:srcRect/>
          <a:stretch/>
        </p:blipFill>
        <p:spPr>
          <a:xfrm>
            <a:off x="6284400" y="-810600"/>
            <a:ext cx="6715200" cy="6685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10"/>
          <p:cNvPicPr preferRelativeResize="0"/>
          <p:nvPr/>
        </p:nvPicPr>
        <p:blipFill rotWithShape="1">
          <a:blip r:embed="rId3">
            <a:alphaModFix/>
          </a:blip>
          <a:srcRect/>
          <a:stretch/>
        </p:blipFill>
        <p:spPr>
          <a:xfrm>
            <a:off x="0" y="1604996"/>
            <a:ext cx="12192000" cy="5870222"/>
          </a:xfrm>
          <a:prstGeom prst="rect">
            <a:avLst/>
          </a:prstGeom>
          <a:noFill/>
          <a:ln>
            <a:noFill/>
          </a:ln>
        </p:spPr>
      </p:pic>
      <p:sp>
        <p:nvSpPr>
          <p:cNvPr id="182" name="Google Shape;182;p10"/>
          <p:cNvSpPr txBox="1">
            <a:spLocks noGrp="1"/>
          </p:cNvSpPr>
          <p:nvPr>
            <p:ph type="title"/>
          </p:nvPr>
        </p:nvSpPr>
        <p:spPr>
          <a:xfrm>
            <a:off x="838200" y="51923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A4774"/>
              </a:buClr>
              <a:buSzPts val="2400"/>
              <a:buFont typeface="Source Sans Pro Black"/>
              <a:buNone/>
            </a:pPr>
            <a:r>
              <a:rPr lang="en-GB" sz="2400" b="1">
                <a:solidFill>
                  <a:srgbClr val="1A4774"/>
                </a:solidFill>
                <a:latin typeface="Source Sans Pro Black"/>
                <a:ea typeface="Source Sans Pro Black"/>
                <a:cs typeface="Source Sans Pro Black"/>
                <a:sym typeface="Source Sans Pro Black"/>
              </a:rPr>
              <a:t>Activity 2: Waste timeline</a:t>
            </a:r>
            <a:endParaRPr/>
          </a:p>
        </p:txBody>
      </p:sp>
      <p:sp>
        <p:nvSpPr>
          <p:cNvPr id="183" name="Google Shape;183;p10"/>
          <p:cNvSpPr/>
          <p:nvPr/>
        </p:nvSpPr>
        <p:spPr>
          <a:xfrm>
            <a:off x="0" y="6286500"/>
            <a:ext cx="12192000" cy="571500"/>
          </a:xfrm>
          <a:prstGeom prst="rect">
            <a:avLst/>
          </a:prstGeom>
          <a:solidFill>
            <a:srgbClr val="1A47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4" name="Google Shape;184;p10"/>
          <p:cNvSpPr/>
          <p:nvPr/>
        </p:nvSpPr>
        <p:spPr>
          <a:xfrm>
            <a:off x="0" y="0"/>
            <a:ext cx="12192000" cy="571500"/>
          </a:xfrm>
          <a:prstGeom prst="rect">
            <a:avLst/>
          </a:prstGeom>
          <a:solidFill>
            <a:srgbClr val="1A47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5" name="Google Shape;185;p10" descr="Picture 3"/>
          <p:cNvPicPr preferRelativeResize="0"/>
          <p:nvPr/>
        </p:nvPicPr>
        <p:blipFill rotWithShape="1">
          <a:blip r:embed="rId4">
            <a:alphaModFix/>
          </a:blip>
          <a:srcRect/>
          <a:stretch/>
        </p:blipFill>
        <p:spPr>
          <a:xfrm>
            <a:off x="10007690" y="2976865"/>
            <a:ext cx="1610345" cy="993752"/>
          </a:xfrm>
          <a:prstGeom prst="rect">
            <a:avLst/>
          </a:prstGeom>
          <a:noFill/>
          <a:ln>
            <a:noFill/>
          </a:ln>
        </p:spPr>
      </p:pic>
      <p:pic>
        <p:nvPicPr>
          <p:cNvPr id="186" name="Google Shape;186;p10" descr="Picture 18"/>
          <p:cNvPicPr preferRelativeResize="0"/>
          <p:nvPr/>
        </p:nvPicPr>
        <p:blipFill rotWithShape="1">
          <a:blip r:embed="rId5">
            <a:alphaModFix/>
          </a:blip>
          <a:srcRect/>
          <a:stretch/>
        </p:blipFill>
        <p:spPr>
          <a:xfrm>
            <a:off x="8228365" y="2958010"/>
            <a:ext cx="1539053" cy="1211384"/>
          </a:xfrm>
          <a:prstGeom prst="rect">
            <a:avLst/>
          </a:prstGeom>
          <a:noFill/>
          <a:ln>
            <a:noFill/>
          </a:ln>
        </p:spPr>
      </p:pic>
      <p:pic>
        <p:nvPicPr>
          <p:cNvPr id="187" name="Google Shape;187;p10" descr="Picture 25"/>
          <p:cNvPicPr preferRelativeResize="0"/>
          <p:nvPr/>
        </p:nvPicPr>
        <p:blipFill rotWithShape="1">
          <a:blip r:embed="rId6">
            <a:alphaModFix/>
          </a:blip>
          <a:srcRect/>
          <a:stretch/>
        </p:blipFill>
        <p:spPr>
          <a:xfrm>
            <a:off x="5788817" y="2425755"/>
            <a:ext cx="1652791" cy="2114352"/>
          </a:xfrm>
          <a:prstGeom prst="rect">
            <a:avLst/>
          </a:prstGeom>
          <a:noFill/>
          <a:ln>
            <a:noFill/>
          </a:ln>
        </p:spPr>
      </p:pic>
      <p:pic>
        <p:nvPicPr>
          <p:cNvPr id="188" name="Google Shape;188;p10" descr="Picture 2"/>
          <p:cNvPicPr preferRelativeResize="0"/>
          <p:nvPr/>
        </p:nvPicPr>
        <p:blipFill rotWithShape="1">
          <a:blip r:embed="rId7">
            <a:alphaModFix/>
          </a:blip>
          <a:srcRect/>
          <a:stretch/>
        </p:blipFill>
        <p:spPr>
          <a:xfrm>
            <a:off x="4402198" y="2831764"/>
            <a:ext cx="1636891" cy="1469813"/>
          </a:xfrm>
          <a:prstGeom prst="rect">
            <a:avLst/>
          </a:prstGeom>
          <a:noFill/>
          <a:ln>
            <a:noFill/>
          </a:ln>
        </p:spPr>
      </p:pic>
      <p:pic>
        <p:nvPicPr>
          <p:cNvPr id="189" name="Google Shape;189;p10" descr="Picture 4"/>
          <p:cNvPicPr preferRelativeResize="0"/>
          <p:nvPr/>
        </p:nvPicPr>
        <p:blipFill rotWithShape="1">
          <a:blip r:embed="rId8">
            <a:alphaModFix/>
          </a:blip>
          <a:srcRect/>
          <a:stretch/>
        </p:blipFill>
        <p:spPr>
          <a:xfrm>
            <a:off x="7160955" y="2566834"/>
            <a:ext cx="1145117" cy="1593851"/>
          </a:xfrm>
          <a:prstGeom prst="rect">
            <a:avLst/>
          </a:prstGeom>
          <a:noFill/>
          <a:ln>
            <a:noFill/>
          </a:ln>
        </p:spPr>
      </p:pic>
      <p:pic>
        <p:nvPicPr>
          <p:cNvPr id="190" name="Google Shape;190;p10" descr="Picture 5"/>
          <p:cNvPicPr preferRelativeResize="0"/>
          <p:nvPr/>
        </p:nvPicPr>
        <p:blipFill rotWithShape="1">
          <a:blip r:embed="rId9">
            <a:alphaModFix/>
          </a:blip>
          <a:srcRect/>
          <a:stretch/>
        </p:blipFill>
        <p:spPr>
          <a:xfrm>
            <a:off x="253601" y="2857789"/>
            <a:ext cx="1411828" cy="1411827"/>
          </a:xfrm>
          <a:prstGeom prst="rect">
            <a:avLst/>
          </a:prstGeom>
          <a:noFill/>
          <a:ln>
            <a:noFill/>
          </a:ln>
        </p:spPr>
      </p:pic>
      <p:pic>
        <p:nvPicPr>
          <p:cNvPr id="191" name="Google Shape;191;p10" descr="Picture 32"/>
          <p:cNvPicPr preferRelativeResize="0"/>
          <p:nvPr/>
        </p:nvPicPr>
        <p:blipFill rotWithShape="1">
          <a:blip r:embed="rId10">
            <a:alphaModFix/>
          </a:blip>
          <a:srcRect/>
          <a:stretch/>
        </p:blipFill>
        <p:spPr>
          <a:xfrm>
            <a:off x="1241534" y="2288415"/>
            <a:ext cx="1981201" cy="1981201"/>
          </a:xfrm>
          <a:prstGeom prst="rect">
            <a:avLst/>
          </a:prstGeom>
          <a:noFill/>
          <a:ln>
            <a:noFill/>
          </a:ln>
        </p:spPr>
      </p:pic>
      <p:pic>
        <p:nvPicPr>
          <p:cNvPr id="192" name="Google Shape;192;p10" descr="Picture 33"/>
          <p:cNvPicPr preferRelativeResize="0"/>
          <p:nvPr/>
        </p:nvPicPr>
        <p:blipFill rotWithShape="1">
          <a:blip r:embed="rId11">
            <a:alphaModFix/>
          </a:blip>
          <a:srcRect/>
          <a:stretch/>
        </p:blipFill>
        <p:spPr>
          <a:xfrm rot="640062">
            <a:off x="2858230" y="2650121"/>
            <a:ext cx="1481701" cy="14817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fade">
                                      <p:cBhvr>
                                        <p:cTn id="7" dur="500"/>
                                        <p:tgtEl>
                                          <p:spTgt spid="18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1"/>
                                        </p:tgtEl>
                                        <p:attrNameLst>
                                          <p:attrName>style.visibility</p:attrName>
                                        </p:attrNameLst>
                                      </p:cBhvr>
                                      <p:to>
                                        <p:strVal val="visible"/>
                                      </p:to>
                                    </p:set>
                                    <p:animEffect transition="in" filter="fade">
                                      <p:cBhvr>
                                        <p:cTn id="11" dur="500"/>
                                        <p:tgtEl>
                                          <p:spTgt spid="19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0"/>
                                        </p:tgtEl>
                                        <p:attrNameLst>
                                          <p:attrName>style.visibility</p:attrName>
                                        </p:attrNameLst>
                                      </p:cBhvr>
                                      <p:to>
                                        <p:strVal val="visible"/>
                                      </p:to>
                                    </p:set>
                                    <p:animEffect transition="in" filter="fade">
                                      <p:cBhvr>
                                        <p:cTn id="15" dur="500"/>
                                        <p:tgtEl>
                                          <p:spTgt spid="19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7"/>
                                        </p:tgtEl>
                                        <p:attrNameLst>
                                          <p:attrName>style.visibility</p:attrName>
                                        </p:attrNameLst>
                                      </p:cBhvr>
                                      <p:to>
                                        <p:strVal val="visible"/>
                                      </p:to>
                                    </p:set>
                                    <p:animEffect transition="in" filter="fade">
                                      <p:cBhvr>
                                        <p:cTn id="19" dur="500"/>
                                        <p:tgtEl>
                                          <p:spTgt spid="18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92"/>
                                        </p:tgtEl>
                                        <p:attrNameLst>
                                          <p:attrName>style.visibility</p:attrName>
                                        </p:attrNameLst>
                                      </p:cBhvr>
                                      <p:to>
                                        <p:strVal val="visible"/>
                                      </p:to>
                                    </p:set>
                                    <p:animEffect transition="in" filter="fade">
                                      <p:cBhvr>
                                        <p:cTn id="23" dur="500"/>
                                        <p:tgtEl>
                                          <p:spTgt spid="19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85"/>
                                        </p:tgtEl>
                                        <p:attrNameLst>
                                          <p:attrName>style.visibility</p:attrName>
                                        </p:attrNameLst>
                                      </p:cBhvr>
                                      <p:to>
                                        <p:strVal val="visible"/>
                                      </p:to>
                                    </p:set>
                                    <p:animEffect transition="in" filter="fade">
                                      <p:cBhvr>
                                        <p:cTn id="27" dur="500"/>
                                        <p:tgtEl>
                                          <p:spTgt spid="185"/>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88"/>
                                        </p:tgtEl>
                                        <p:attrNameLst>
                                          <p:attrName>style.visibility</p:attrName>
                                        </p:attrNameLst>
                                      </p:cBhvr>
                                      <p:to>
                                        <p:strVal val="visible"/>
                                      </p:to>
                                    </p:set>
                                    <p:animEffect transition="in" filter="fade">
                                      <p:cBhvr>
                                        <p:cTn id="31" dur="500"/>
                                        <p:tgtEl>
                                          <p:spTgt spid="188"/>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86"/>
                                        </p:tgtEl>
                                        <p:attrNameLst>
                                          <p:attrName>style.visibility</p:attrName>
                                        </p:attrNameLst>
                                      </p:cBhvr>
                                      <p:to>
                                        <p:strVal val="visible"/>
                                      </p:to>
                                    </p:set>
                                    <p:animEffect transition="in" filter="fade">
                                      <p:cBhvr>
                                        <p:cTn id="35"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11"/>
          <p:cNvPicPr preferRelativeResize="0"/>
          <p:nvPr/>
        </p:nvPicPr>
        <p:blipFill rotWithShape="1">
          <a:blip r:embed="rId3">
            <a:alphaModFix/>
          </a:blip>
          <a:srcRect/>
          <a:stretch/>
        </p:blipFill>
        <p:spPr>
          <a:xfrm>
            <a:off x="0" y="891325"/>
            <a:ext cx="12192000" cy="5870222"/>
          </a:xfrm>
          <a:prstGeom prst="rect">
            <a:avLst/>
          </a:prstGeom>
          <a:noFill/>
          <a:ln>
            <a:noFill/>
          </a:ln>
        </p:spPr>
      </p:pic>
      <p:sp>
        <p:nvSpPr>
          <p:cNvPr id="199" name="Google Shape;199;p11"/>
          <p:cNvSpPr txBox="1">
            <a:spLocks noGrp="1"/>
          </p:cNvSpPr>
          <p:nvPr>
            <p:ph type="title"/>
          </p:nvPr>
        </p:nvSpPr>
        <p:spPr>
          <a:xfrm>
            <a:off x="838200" y="51923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A4774"/>
              </a:buClr>
              <a:buSzPts val="2400"/>
              <a:buFont typeface="Source Sans Pro Black"/>
              <a:buNone/>
            </a:pPr>
            <a:r>
              <a:rPr lang="en-GB" sz="2400" b="1">
                <a:solidFill>
                  <a:srgbClr val="1A4774"/>
                </a:solidFill>
                <a:latin typeface="Source Sans Pro Black"/>
                <a:ea typeface="Source Sans Pro Black"/>
                <a:cs typeface="Source Sans Pro Black"/>
                <a:sym typeface="Source Sans Pro Black"/>
              </a:rPr>
              <a:t>Check your timeline</a:t>
            </a:r>
            <a:endParaRPr/>
          </a:p>
        </p:txBody>
      </p:sp>
      <p:sp>
        <p:nvSpPr>
          <p:cNvPr id="200" name="Google Shape;200;p11"/>
          <p:cNvSpPr/>
          <p:nvPr/>
        </p:nvSpPr>
        <p:spPr>
          <a:xfrm>
            <a:off x="0" y="6286500"/>
            <a:ext cx="12192000" cy="571500"/>
          </a:xfrm>
          <a:prstGeom prst="rect">
            <a:avLst/>
          </a:prstGeom>
          <a:solidFill>
            <a:srgbClr val="1A47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1" name="Google Shape;201;p11"/>
          <p:cNvSpPr/>
          <p:nvPr/>
        </p:nvSpPr>
        <p:spPr>
          <a:xfrm>
            <a:off x="0" y="0"/>
            <a:ext cx="12192000" cy="571500"/>
          </a:xfrm>
          <a:prstGeom prst="rect">
            <a:avLst/>
          </a:prstGeom>
          <a:solidFill>
            <a:srgbClr val="1A47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2" name="Google Shape;202;p11" descr="Picture 16"/>
          <p:cNvPicPr preferRelativeResize="0"/>
          <p:nvPr/>
        </p:nvPicPr>
        <p:blipFill rotWithShape="1">
          <a:blip r:embed="rId4">
            <a:alphaModFix/>
          </a:blip>
          <a:srcRect/>
          <a:stretch/>
        </p:blipFill>
        <p:spPr>
          <a:xfrm>
            <a:off x="5705735" y="1953947"/>
            <a:ext cx="1470687" cy="1157572"/>
          </a:xfrm>
          <a:prstGeom prst="rect">
            <a:avLst/>
          </a:prstGeom>
          <a:noFill/>
          <a:ln>
            <a:noFill/>
          </a:ln>
        </p:spPr>
      </p:pic>
      <p:pic>
        <p:nvPicPr>
          <p:cNvPr id="203" name="Google Shape;203;p11" descr="Picture 15"/>
          <p:cNvPicPr preferRelativeResize="0"/>
          <p:nvPr/>
        </p:nvPicPr>
        <p:blipFill rotWithShape="1">
          <a:blip r:embed="rId5">
            <a:alphaModFix/>
          </a:blip>
          <a:srcRect/>
          <a:stretch/>
        </p:blipFill>
        <p:spPr>
          <a:xfrm>
            <a:off x="4340955" y="1945044"/>
            <a:ext cx="1470685" cy="1881392"/>
          </a:xfrm>
          <a:prstGeom prst="rect">
            <a:avLst/>
          </a:prstGeom>
          <a:noFill/>
          <a:ln>
            <a:noFill/>
          </a:ln>
        </p:spPr>
      </p:pic>
      <p:pic>
        <p:nvPicPr>
          <p:cNvPr id="204" name="Google Shape;204;p11" descr="Picture 2"/>
          <p:cNvPicPr preferRelativeResize="0"/>
          <p:nvPr/>
        </p:nvPicPr>
        <p:blipFill rotWithShape="1">
          <a:blip r:embed="rId6">
            <a:alphaModFix/>
          </a:blip>
          <a:srcRect/>
          <a:stretch/>
        </p:blipFill>
        <p:spPr>
          <a:xfrm>
            <a:off x="247447" y="1841017"/>
            <a:ext cx="1540691" cy="1383432"/>
          </a:xfrm>
          <a:prstGeom prst="rect">
            <a:avLst/>
          </a:prstGeom>
          <a:noFill/>
          <a:ln>
            <a:noFill/>
          </a:ln>
        </p:spPr>
      </p:pic>
      <p:pic>
        <p:nvPicPr>
          <p:cNvPr id="205" name="Google Shape;205;p11" descr="Picture 3"/>
          <p:cNvPicPr preferRelativeResize="0"/>
          <p:nvPr/>
        </p:nvPicPr>
        <p:blipFill rotWithShape="1">
          <a:blip r:embed="rId7">
            <a:alphaModFix/>
          </a:blip>
          <a:srcRect/>
          <a:stretch/>
        </p:blipFill>
        <p:spPr>
          <a:xfrm>
            <a:off x="3051436" y="2263551"/>
            <a:ext cx="1374105" cy="847968"/>
          </a:xfrm>
          <a:prstGeom prst="rect">
            <a:avLst/>
          </a:prstGeom>
          <a:noFill/>
          <a:ln>
            <a:noFill/>
          </a:ln>
        </p:spPr>
      </p:pic>
      <p:pic>
        <p:nvPicPr>
          <p:cNvPr id="206" name="Google Shape;206;p11" descr="Picture 4"/>
          <p:cNvPicPr preferRelativeResize="0"/>
          <p:nvPr/>
        </p:nvPicPr>
        <p:blipFill rotWithShape="1">
          <a:blip r:embed="rId8">
            <a:alphaModFix/>
          </a:blip>
          <a:srcRect/>
          <a:stretch/>
        </p:blipFill>
        <p:spPr>
          <a:xfrm>
            <a:off x="1889619" y="1827527"/>
            <a:ext cx="958855" cy="1334597"/>
          </a:xfrm>
          <a:prstGeom prst="rect">
            <a:avLst/>
          </a:prstGeom>
          <a:noFill/>
          <a:ln>
            <a:noFill/>
          </a:ln>
        </p:spPr>
      </p:pic>
      <p:pic>
        <p:nvPicPr>
          <p:cNvPr id="207" name="Google Shape;207;p11" descr="Picture 5"/>
          <p:cNvPicPr preferRelativeResize="0"/>
          <p:nvPr/>
        </p:nvPicPr>
        <p:blipFill rotWithShape="1">
          <a:blip r:embed="rId9">
            <a:alphaModFix/>
          </a:blip>
          <a:srcRect/>
          <a:stretch/>
        </p:blipFill>
        <p:spPr>
          <a:xfrm>
            <a:off x="7269883" y="1604222"/>
            <a:ext cx="1857023" cy="1857023"/>
          </a:xfrm>
          <a:prstGeom prst="rect">
            <a:avLst/>
          </a:prstGeom>
          <a:noFill/>
          <a:ln>
            <a:noFill/>
          </a:ln>
        </p:spPr>
      </p:pic>
      <p:pic>
        <p:nvPicPr>
          <p:cNvPr id="208" name="Google Shape;208;p11" descr="Picture 17"/>
          <p:cNvPicPr preferRelativeResize="0"/>
          <p:nvPr/>
        </p:nvPicPr>
        <p:blipFill rotWithShape="1">
          <a:blip r:embed="rId10">
            <a:alphaModFix/>
          </a:blip>
          <a:srcRect/>
          <a:stretch/>
        </p:blipFill>
        <p:spPr>
          <a:xfrm>
            <a:off x="8890839" y="1713583"/>
            <a:ext cx="1638301" cy="1638301"/>
          </a:xfrm>
          <a:prstGeom prst="rect">
            <a:avLst/>
          </a:prstGeom>
          <a:noFill/>
          <a:ln>
            <a:noFill/>
          </a:ln>
        </p:spPr>
      </p:pic>
      <p:pic>
        <p:nvPicPr>
          <p:cNvPr id="209" name="Google Shape;209;p11" descr="Picture 18"/>
          <p:cNvPicPr preferRelativeResize="0"/>
          <p:nvPr/>
        </p:nvPicPr>
        <p:blipFill rotWithShape="1">
          <a:blip r:embed="rId11">
            <a:alphaModFix/>
          </a:blip>
          <a:srcRect/>
          <a:stretch/>
        </p:blipFill>
        <p:spPr>
          <a:xfrm rot="640062">
            <a:off x="10390207" y="2027350"/>
            <a:ext cx="1353664" cy="1353664"/>
          </a:xfrm>
          <a:prstGeom prst="rect">
            <a:avLst/>
          </a:prstGeom>
          <a:noFill/>
          <a:ln>
            <a:noFill/>
          </a:ln>
        </p:spPr>
      </p:pic>
      <p:sp>
        <p:nvSpPr>
          <p:cNvPr id="210" name="Google Shape;210;p11"/>
          <p:cNvSpPr/>
          <p:nvPr/>
        </p:nvSpPr>
        <p:spPr>
          <a:xfrm>
            <a:off x="472654" y="4760633"/>
            <a:ext cx="9563444" cy="132343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0000"/>
              </a:buClr>
              <a:buSzPts val="2000"/>
              <a:buFont typeface="Arial"/>
              <a:buChar char="•"/>
            </a:pPr>
            <a:r>
              <a:rPr lang="en-GB" sz="2000">
                <a:solidFill>
                  <a:srgbClr val="000000"/>
                </a:solidFill>
                <a:latin typeface="Source Sans Pro"/>
                <a:ea typeface="Source Sans Pro"/>
                <a:cs typeface="Source Sans Pro"/>
                <a:sym typeface="Source Sans Pro"/>
              </a:rPr>
              <a:t>Did you get them in the right order? </a:t>
            </a:r>
            <a:endParaRPr/>
          </a:p>
          <a:p>
            <a:pPr marL="285750" marR="0" lvl="0" indent="-158750" algn="l" rtl="0">
              <a:spcBef>
                <a:spcPts val="0"/>
              </a:spcBef>
              <a:spcAft>
                <a:spcPts val="0"/>
              </a:spcAft>
              <a:buClr>
                <a:srgbClr val="000000"/>
              </a:buClr>
              <a:buSzPts val="2000"/>
              <a:buFont typeface="Arial"/>
              <a:buNone/>
            </a:pPr>
            <a:endParaRPr sz="2000">
              <a:solidFill>
                <a:schemeClr val="dk1"/>
              </a:solidFill>
              <a:latin typeface="Source Sans Pro"/>
              <a:ea typeface="Source Sans Pro"/>
              <a:cs typeface="Source Sans Pro"/>
              <a:sym typeface="Source Sans Pro"/>
            </a:endParaRPr>
          </a:p>
          <a:p>
            <a:pPr marL="285750" marR="0" lvl="0" indent="-285750" algn="l" rtl="0">
              <a:spcBef>
                <a:spcPts val="0"/>
              </a:spcBef>
              <a:spcAft>
                <a:spcPts val="0"/>
              </a:spcAft>
              <a:buClr>
                <a:srgbClr val="000000"/>
              </a:buClr>
              <a:buSzPts val="2000"/>
              <a:buFont typeface="Arial"/>
              <a:buChar char="•"/>
            </a:pPr>
            <a:r>
              <a:rPr lang="en-GB" sz="2000">
                <a:solidFill>
                  <a:srgbClr val="000000"/>
                </a:solidFill>
                <a:latin typeface="Source Sans Pro"/>
                <a:ea typeface="Source Sans Pro"/>
                <a:cs typeface="Source Sans Pro"/>
                <a:sym typeface="Source Sans Pro"/>
              </a:rPr>
              <a:t>How long do you think it would take each item to decompose on a landfill site?</a:t>
            </a:r>
            <a:endParaRPr/>
          </a:p>
          <a:p>
            <a:pPr marL="452615" marR="0" lvl="0" indent="-325615" algn="l" rtl="0">
              <a:spcBef>
                <a:spcPts val="0"/>
              </a:spcBef>
              <a:spcAft>
                <a:spcPts val="0"/>
              </a:spcAft>
              <a:buClr>
                <a:srgbClr val="808080"/>
              </a:buClr>
              <a:buSzPts val="2000"/>
              <a:buFont typeface="Arial"/>
              <a:buNone/>
            </a:pPr>
            <a:endParaRPr sz="2000">
              <a:solidFill>
                <a:schemeClr val="dk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800"/>
                                        <p:tgtEl>
                                          <p:spTgt spid="204"/>
                                        </p:tgtEl>
                                      </p:cBhvr>
                                    </p:animEffect>
                                  </p:childTnLst>
                                </p:cTn>
                              </p:par>
                            </p:childTnLst>
                          </p:cTn>
                        </p:par>
                        <p:par>
                          <p:cTn id="8" fill="hold">
                            <p:stCondLst>
                              <p:cond delay="800"/>
                            </p:stCondLst>
                            <p:childTnLst>
                              <p:par>
                                <p:cTn id="9" presetID="10" presetClass="entr" presetSubtype="0" fill="hold" nodeType="afterEffect">
                                  <p:stCondLst>
                                    <p:cond delay="0"/>
                                  </p:stCondLst>
                                  <p:childTnLst>
                                    <p:set>
                                      <p:cBhvr>
                                        <p:cTn id="10" dur="1" fill="hold">
                                          <p:stCondLst>
                                            <p:cond delay="0"/>
                                          </p:stCondLst>
                                        </p:cTn>
                                        <p:tgtEl>
                                          <p:spTgt spid="205"/>
                                        </p:tgtEl>
                                        <p:attrNameLst>
                                          <p:attrName>style.visibility</p:attrName>
                                        </p:attrNameLst>
                                      </p:cBhvr>
                                      <p:to>
                                        <p:strVal val="visible"/>
                                      </p:to>
                                    </p:set>
                                    <p:animEffect transition="in" filter="fade">
                                      <p:cBhvr>
                                        <p:cTn id="11" dur="800"/>
                                        <p:tgtEl>
                                          <p:spTgt spid="205"/>
                                        </p:tgtEl>
                                      </p:cBhvr>
                                    </p:animEffect>
                                  </p:childTnLst>
                                </p:cTn>
                              </p:par>
                            </p:childTnLst>
                          </p:cTn>
                        </p:par>
                        <p:par>
                          <p:cTn id="12" fill="hold">
                            <p:stCondLst>
                              <p:cond delay="1600"/>
                            </p:stCondLst>
                            <p:childTnLst>
                              <p:par>
                                <p:cTn id="13" presetID="10" presetClass="entr" presetSubtype="0" fill="hold" nodeType="afterEffect">
                                  <p:stCondLst>
                                    <p:cond delay="0"/>
                                  </p:stCondLst>
                                  <p:childTnLst>
                                    <p:set>
                                      <p:cBhvr>
                                        <p:cTn id="14" dur="1" fill="hold">
                                          <p:stCondLst>
                                            <p:cond delay="0"/>
                                          </p:stCondLst>
                                        </p:cTn>
                                        <p:tgtEl>
                                          <p:spTgt spid="206"/>
                                        </p:tgtEl>
                                        <p:attrNameLst>
                                          <p:attrName>style.visibility</p:attrName>
                                        </p:attrNameLst>
                                      </p:cBhvr>
                                      <p:to>
                                        <p:strVal val="visible"/>
                                      </p:to>
                                    </p:set>
                                    <p:animEffect transition="in" filter="fade">
                                      <p:cBhvr>
                                        <p:cTn id="15" dur="800"/>
                                        <p:tgtEl>
                                          <p:spTgt spid="206"/>
                                        </p:tgtEl>
                                      </p:cBhvr>
                                    </p:animEffect>
                                  </p:childTnLst>
                                </p:cTn>
                              </p:par>
                            </p:childTnLst>
                          </p:cTn>
                        </p:par>
                        <p:par>
                          <p:cTn id="16" fill="hold">
                            <p:stCondLst>
                              <p:cond delay="2400"/>
                            </p:stCondLst>
                            <p:childTnLst>
                              <p:par>
                                <p:cTn id="17" presetID="10" presetClass="entr" presetSubtype="0" fill="hold" nodeType="afterEffect">
                                  <p:stCondLst>
                                    <p:cond delay="0"/>
                                  </p:stCondLst>
                                  <p:childTnLst>
                                    <p:set>
                                      <p:cBhvr>
                                        <p:cTn id="18" dur="1" fill="hold">
                                          <p:stCondLst>
                                            <p:cond delay="0"/>
                                          </p:stCondLst>
                                        </p:cTn>
                                        <p:tgtEl>
                                          <p:spTgt spid="203"/>
                                        </p:tgtEl>
                                        <p:attrNameLst>
                                          <p:attrName>style.visibility</p:attrName>
                                        </p:attrNameLst>
                                      </p:cBhvr>
                                      <p:to>
                                        <p:strVal val="visible"/>
                                      </p:to>
                                    </p:set>
                                    <p:animEffect transition="in" filter="fade">
                                      <p:cBhvr>
                                        <p:cTn id="19" dur="800"/>
                                        <p:tgtEl>
                                          <p:spTgt spid="203"/>
                                        </p:tgtEl>
                                      </p:cBhvr>
                                    </p:animEffect>
                                  </p:childTnLst>
                                </p:cTn>
                              </p:par>
                            </p:childTnLst>
                          </p:cTn>
                        </p:par>
                        <p:par>
                          <p:cTn id="20" fill="hold">
                            <p:stCondLst>
                              <p:cond delay="3200"/>
                            </p:stCondLst>
                            <p:childTnLst>
                              <p:par>
                                <p:cTn id="21" presetID="10" presetClass="entr" presetSubtype="0" fill="hold" nodeType="afterEffect">
                                  <p:stCondLst>
                                    <p:cond delay="0"/>
                                  </p:stCondLst>
                                  <p:childTnLst>
                                    <p:set>
                                      <p:cBhvr>
                                        <p:cTn id="22" dur="1" fill="hold">
                                          <p:stCondLst>
                                            <p:cond delay="0"/>
                                          </p:stCondLst>
                                        </p:cTn>
                                        <p:tgtEl>
                                          <p:spTgt spid="202"/>
                                        </p:tgtEl>
                                        <p:attrNameLst>
                                          <p:attrName>style.visibility</p:attrName>
                                        </p:attrNameLst>
                                      </p:cBhvr>
                                      <p:to>
                                        <p:strVal val="visible"/>
                                      </p:to>
                                    </p:set>
                                    <p:animEffect transition="in" filter="fade">
                                      <p:cBhvr>
                                        <p:cTn id="23" dur="800"/>
                                        <p:tgtEl>
                                          <p:spTgt spid="202"/>
                                        </p:tgtEl>
                                      </p:cBhvr>
                                    </p:animEffect>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207"/>
                                        </p:tgtEl>
                                        <p:attrNameLst>
                                          <p:attrName>style.visibility</p:attrName>
                                        </p:attrNameLst>
                                      </p:cBhvr>
                                      <p:to>
                                        <p:strVal val="visible"/>
                                      </p:to>
                                    </p:set>
                                    <p:animEffect transition="in" filter="fade">
                                      <p:cBhvr>
                                        <p:cTn id="27" dur="800"/>
                                        <p:tgtEl>
                                          <p:spTgt spid="207"/>
                                        </p:tgtEl>
                                      </p:cBhvr>
                                    </p:animEffect>
                                  </p:childTnLst>
                                </p:cTn>
                              </p:par>
                            </p:childTnLst>
                          </p:cTn>
                        </p:par>
                        <p:par>
                          <p:cTn id="28" fill="hold">
                            <p:stCondLst>
                              <p:cond delay="4800"/>
                            </p:stCondLst>
                            <p:childTnLst>
                              <p:par>
                                <p:cTn id="29" presetID="10" presetClass="entr" presetSubtype="0" fill="hold" nodeType="afterEffect">
                                  <p:stCondLst>
                                    <p:cond delay="0"/>
                                  </p:stCondLst>
                                  <p:childTnLst>
                                    <p:set>
                                      <p:cBhvr>
                                        <p:cTn id="30" dur="1" fill="hold">
                                          <p:stCondLst>
                                            <p:cond delay="0"/>
                                          </p:stCondLst>
                                        </p:cTn>
                                        <p:tgtEl>
                                          <p:spTgt spid="208"/>
                                        </p:tgtEl>
                                        <p:attrNameLst>
                                          <p:attrName>style.visibility</p:attrName>
                                        </p:attrNameLst>
                                      </p:cBhvr>
                                      <p:to>
                                        <p:strVal val="visible"/>
                                      </p:to>
                                    </p:set>
                                    <p:animEffect transition="in" filter="fade">
                                      <p:cBhvr>
                                        <p:cTn id="31" dur="800"/>
                                        <p:tgtEl>
                                          <p:spTgt spid="208"/>
                                        </p:tgtEl>
                                      </p:cBhvr>
                                    </p:animEffect>
                                  </p:childTnLst>
                                </p:cTn>
                              </p:par>
                            </p:childTnLst>
                          </p:cTn>
                        </p:par>
                        <p:par>
                          <p:cTn id="32" fill="hold">
                            <p:stCondLst>
                              <p:cond delay="5600"/>
                            </p:stCondLst>
                            <p:childTnLst>
                              <p:par>
                                <p:cTn id="33" presetID="10" presetClass="entr" presetSubtype="0" fill="hold" nodeType="afterEffect">
                                  <p:stCondLst>
                                    <p:cond delay="0"/>
                                  </p:stCondLst>
                                  <p:childTnLst>
                                    <p:set>
                                      <p:cBhvr>
                                        <p:cTn id="34" dur="1" fill="hold">
                                          <p:stCondLst>
                                            <p:cond delay="0"/>
                                          </p:stCondLst>
                                        </p:cTn>
                                        <p:tgtEl>
                                          <p:spTgt spid="209"/>
                                        </p:tgtEl>
                                        <p:attrNameLst>
                                          <p:attrName>style.visibility</p:attrName>
                                        </p:attrNameLst>
                                      </p:cBhvr>
                                      <p:to>
                                        <p:strVal val="visible"/>
                                      </p:to>
                                    </p:set>
                                    <p:animEffect transition="in" filter="fade">
                                      <p:cBhvr>
                                        <p:cTn id="35" dur="8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2"/>
          <p:cNvSpPr/>
          <p:nvPr/>
        </p:nvSpPr>
        <p:spPr>
          <a:xfrm>
            <a:off x="3214290" y="1440625"/>
            <a:ext cx="1346844"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2400" b="1">
                <a:solidFill>
                  <a:schemeClr val="lt1"/>
                </a:solidFill>
                <a:latin typeface="Source Sans Pro Black"/>
                <a:ea typeface="Source Sans Pro Black"/>
                <a:cs typeface="Source Sans Pro Black"/>
                <a:sym typeface="Source Sans Pro Black"/>
              </a:rPr>
              <a:t>timeline</a:t>
            </a:r>
            <a:endParaRPr sz="2400" b="1">
              <a:solidFill>
                <a:schemeClr val="lt1"/>
              </a:solidFill>
              <a:latin typeface="Source Sans Pro Black"/>
              <a:ea typeface="Source Sans Pro Black"/>
              <a:cs typeface="Source Sans Pro Black"/>
              <a:sym typeface="Source Sans Pro Black"/>
            </a:endParaRPr>
          </a:p>
        </p:txBody>
      </p:sp>
      <p:pic>
        <p:nvPicPr>
          <p:cNvPr id="217" name="Google Shape;217;p12" descr="Screen Shot 2020-10-08 at 15.35.02.jpg"/>
          <p:cNvPicPr preferRelativeResize="0"/>
          <p:nvPr/>
        </p:nvPicPr>
        <p:blipFill rotWithShape="1">
          <a:blip r:embed="rId3">
            <a:alphaModFix/>
          </a:blip>
          <a:srcRect/>
          <a:stretch/>
        </p:blipFill>
        <p:spPr>
          <a:xfrm>
            <a:off x="1761893" y="292368"/>
            <a:ext cx="8162693" cy="6393890"/>
          </a:xfrm>
          <a:prstGeom prst="rect">
            <a:avLst/>
          </a:prstGeom>
          <a:noFill/>
          <a:ln>
            <a:noFill/>
          </a:ln>
        </p:spPr>
      </p:pic>
      <p:sp>
        <p:nvSpPr>
          <p:cNvPr id="218" name="Google Shape;218;p12"/>
          <p:cNvSpPr/>
          <p:nvPr/>
        </p:nvSpPr>
        <p:spPr>
          <a:xfrm>
            <a:off x="0" y="6286500"/>
            <a:ext cx="12192000" cy="571500"/>
          </a:xfrm>
          <a:prstGeom prst="rect">
            <a:avLst/>
          </a:prstGeom>
          <a:solidFill>
            <a:srgbClr val="1A47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p12"/>
          <p:cNvSpPr/>
          <p:nvPr/>
        </p:nvSpPr>
        <p:spPr>
          <a:xfrm>
            <a:off x="0" y="0"/>
            <a:ext cx="12192000" cy="571500"/>
          </a:xfrm>
          <a:prstGeom prst="rect">
            <a:avLst/>
          </a:prstGeom>
          <a:solidFill>
            <a:srgbClr val="1A47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0" name="Google Shape;220;p12"/>
          <p:cNvPicPr preferRelativeResize="0"/>
          <p:nvPr/>
        </p:nvPicPr>
        <p:blipFill rotWithShape="1">
          <a:blip r:embed="rId4">
            <a:alphaModFix/>
          </a:blip>
          <a:srcRect/>
          <a:stretch/>
        </p:blipFill>
        <p:spPr>
          <a:xfrm>
            <a:off x="6490010" y="2868961"/>
            <a:ext cx="10058400" cy="4842933"/>
          </a:xfrm>
          <a:prstGeom prst="rect">
            <a:avLst/>
          </a:prstGeom>
          <a:noFill/>
          <a:ln>
            <a:noFill/>
          </a:ln>
        </p:spPr>
      </p:pic>
      <p:pic>
        <p:nvPicPr>
          <p:cNvPr id="221" name="Google Shape;221;p12"/>
          <p:cNvPicPr preferRelativeResize="0"/>
          <p:nvPr/>
        </p:nvPicPr>
        <p:blipFill rotWithShape="1">
          <a:blip r:embed="rId4">
            <a:alphaModFix/>
          </a:blip>
          <a:srcRect/>
          <a:stretch/>
        </p:blipFill>
        <p:spPr>
          <a:xfrm>
            <a:off x="-4449336" y="-657677"/>
            <a:ext cx="10058400" cy="484293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3"/>
          <p:cNvSpPr/>
          <p:nvPr/>
        </p:nvSpPr>
        <p:spPr>
          <a:xfrm>
            <a:off x="0" y="-1"/>
            <a:ext cx="7458075" cy="6858001"/>
          </a:xfrm>
          <a:prstGeom prst="rect">
            <a:avLst/>
          </a:prstGeom>
          <a:solidFill>
            <a:srgbClr val="1A4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3"/>
          <p:cNvSpPr/>
          <p:nvPr/>
        </p:nvSpPr>
        <p:spPr>
          <a:xfrm>
            <a:off x="666339" y="2837652"/>
            <a:ext cx="6096000"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lt1"/>
                </a:solidFill>
                <a:latin typeface="Source Sans Pro Black"/>
                <a:ea typeface="Source Sans Pro Black"/>
                <a:cs typeface="Source Sans Pro Black"/>
                <a:sym typeface="Source Sans Pro Black"/>
              </a:rPr>
              <a:t>Aims</a:t>
            </a:r>
            <a:endParaRPr sz="2000" b="1">
              <a:solidFill>
                <a:schemeClr val="lt1"/>
              </a:solidFill>
              <a:latin typeface="Source Sans Pro Black"/>
              <a:ea typeface="Source Sans Pro Black"/>
              <a:cs typeface="Source Sans Pro Black"/>
              <a:sym typeface="Source Sans Pro Black"/>
            </a:endParaRPr>
          </a:p>
          <a:p>
            <a:pPr marL="0" marR="0" lvl="0" indent="0" algn="l" rtl="0">
              <a:spcBef>
                <a:spcPts val="0"/>
              </a:spcBef>
              <a:spcAft>
                <a:spcPts val="0"/>
              </a:spcAft>
              <a:buNone/>
            </a:pPr>
            <a:endParaRPr sz="2000">
              <a:solidFill>
                <a:schemeClr val="lt1"/>
              </a:solidFill>
              <a:latin typeface="Source Sans Pro"/>
              <a:ea typeface="Source Sans Pro"/>
              <a:cs typeface="Source Sans Pro"/>
              <a:sym typeface="Source Sans Pro"/>
            </a:endParaRPr>
          </a:p>
          <a:p>
            <a:pPr marL="342900" marR="0" lvl="0" indent="-342900" algn="l" rtl="0">
              <a:spcBef>
                <a:spcPts val="0"/>
              </a:spcBef>
              <a:spcAft>
                <a:spcPts val="0"/>
              </a:spcAft>
              <a:buClr>
                <a:schemeClr val="lt1"/>
              </a:buClr>
              <a:buSzPts val="2000"/>
              <a:buFont typeface="Arial"/>
              <a:buChar char="•"/>
            </a:pPr>
            <a:r>
              <a:rPr lang="en-GB" sz="2000">
                <a:solidFill>
                  <a:schemeClr val="lt1"/>
                </a:solidFill>
                <a:latin typeface="Source Sans Pro"/>
                <a:ea typeface="Source Sans Pro"/>
                <a:cs typeface="Source Sans Pro"/>
                <a:sym typeface="Source Sans Pro"/>
              </a:rPr>
              <a:t>To make connections between our local consumption of single use plastic and the global impacts of this use</a:t>
            </a:r>
            <a:endParaRPr/>
          </a:p>
          <a:p>
            <a:pPr marL="342900" marR="0" lvl="0" indent="-215900" algn="l" rtl="0">
              <a:spcBef>
                <a:spcPts val="0"/>
              </a:spcBef>
              <a:spcAft>
                <a:spcPts val="0"/>
              </a:spcAft>
              <a:buClr>
                <a:schemeClr val="dk1"/>
              </a:buClr>
              <a:buSzPts val="2000"/>
              <a:buFont typeface="Arial"/>
              <a:buNone/>
            </a:pPr>
            <a:endParaRPr sz="2000">
              <a:solidFill>
                <a:schemeClr val="lt1"/>
              </a:solidFill>
              <a:latin typeface="Source Sans Pro"/>
              <a:ea typeface="Source Sans Pro"/>
              <a:cs typeface="Source Sans Pro"/>
              <a:sym typeface="Source Sans Pro"/>
            </a:endParaRPr>
          </a:p>
          <a:p>
            <a:pPr marL="342900" marR="0" lvl="0" indent="-342900" algn="l" rtl="0">
              <a:spcBef>
                <a:spcPts val="0"/>
              </a:spcBef>
              <a:spcAft>
                <a:spcPts val="0"/>
              </a:spcAft>
              <a:buClr>
                <a:schemeClr val="lt1"/>
              </a:buClr>
              <a:buSzPts val="2000"/>
              <a:buFont typeface="Arial"/>
              <a:buChar char="•"/>
            </a:pPr>
            <a:r>
              <a:rPr lang="en-GB" sz="2000">
                <a:solidFill>
                  <a:schemeClr val="lt1"/>
                </a:solidFill>
                <a:latin typeface="Source Sans Pro"/>
                <a:ea typeface="Source Sans Pro"/>
                <a:cs typeface="Source Sans Pro"/>
                <a:sym typeface="Source Sans Pro"/>
              </a:rPr>
              <a:t>To recognise that recycling is only a partial solution to the problem of plastic waste </a:t>
            </a:r>
            <a:endParaRPr sz="2000">
              <a:solidFill>
                <a:schemeClr val="lt1"/>
              </a:solidFill>
              <a:latin typeface="Source Sans Pro"/>
              <a:ea typeface="Source Sans Pro"/>
              <a:cs typeface="Source Sans Pro"/>
              <a:sym typeface="Source Sans Pro"/>
            </a:endParaRPr>
          </a:p>
        </p:txBody>
      </p:sp>
      <p:sp>
        <p:nvSpPr>
          <p:cNvPr id="229" name="Google Shape;229;p13"/>
          <p:cNvSpPr/>
          <p:nvPr/>
        </p:nvSpPr>
        <p:spPr>
          <a:xfrm>
            <a:off x="666339" y="2187661"/>
            <a:ext cx="566212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lt1"/>
                </a:solidFill>
                <a:latin typeface="Source Sans Pro Black"/>
                <a:ea typeface="Source Sans Pro Black"/>
                <a:cs typeface="Source Sans Pro Black"/>
                <a:sym typeface="Source Sans Pro Black"/>
              </a:rPr>
              <a:t>Activity 1: Local actions, global impacts</a:t>
            </a:r>
            <a:endParaRPr/>
          </a:p>
        </p:txBody>
      </p:sp>
      <p:pic>
        <p:nvPicPr>
          <p:cNvPr id="230" name="Google Shape;230;p13"/>
          <p:cNvPicPr preferRelativeResize="0"/>
          <p:nvPr/>
        </p:nvPicPr>
        <p:blipFill rotWithShape="1">
          <a:blip r:embed="rId3">
            <a:alphaModFix/>
          </a:blip>
          <a:srcRect/>
          <a:stretch/>
        </p:blipFill>
        <p:spPr>
          <a:xfrm>
            <a:off x="3418528" y="602969"/>
            <a:ext cx="14958680" cy="720232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4"/>
          <p:cNvSpPr txBox="1"/>
          <p:nvPr/>
        </p:nvSpPr>
        <p:spPr>
          <a:xfrm>
            <a:off x="838200" y="902234"/>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A4774"/>
              </a:buClr>
              <a:buSzPts val="2400"/>
              <a:buFont typeface="Source Sans Pro Black"/>
              <a:buNone/>
            </a:pPr>
            <a:r>
              <a:rPr lang="en-GB" sz="2400" b="1">
                <a:solidFill>
                  <a:srgbClr val="1A4774"/>
                </a:solidFill>
                <a:latin typeface="Source Sans Pro Black"/>
                <a:ea typeface="Source Sans Pro Black"/>
                <a:cs typeface="Source Sans Pro Black"/>
                <a:sym typeface="Source Sans Pro Black"/>
              </a:rPr>
              <a:t>Activity 1: Local actions, global impacts</a:t>
            </a:r>
            <a:endParaRPr/>
          </a:p>
        </p:txBody>
      </p:sp>
      <p:sp>
        <p:nvSpPr>
          <p:cNvPr id="237" name="Google Shape;237;p14"/>
          <p:cNvSpPr/>
          <p:nvPr/>
        </p:nvSpPr>
        <p:spPr>
          <a:xfrm>
            <a:off x="0" y="6286500"/>
            <a:ext cx="12192000" cy="571500"/>
          </a:xfrm>
          <a:prstGeom prst="rect">
            <a:avLst/>
          </a:prstGeom>
          <a:solidFill>
            <a:srgbClr val="1A47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8" name="Google Shape;238;p14"/>
          <p:cNvSpPr/>
          <p:nvPr/>
        </p:nvSpPr>
        <p:spPr>
          <a:xfrm>
            <a:off x="0" y="0"/>
            <a:ext cx="12192000" cy="571500"/>
          </a:xfrm>
          <a:prstGeom prst="rect">
            <a:avLst/>
          </a:prstGeom>
          <a:solidFill>
            <a:srgbClr val="1A47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9" name="Google Shape;239;p14"/>
          <p:cNvPicPr preferRelativeResize="0"/>
          <p:nvPr/>
        </p:nvPicPr>
        <p:blipFill rotWithShape="1">
          <a:blip r:embed="rId3">
            <a:alphaModFix/>
          </a:blip>
          <a:srcRect/>
          <a:stretch/>
        </p:blipFill>
        <p:spPr>
          <a:xfrm>
            <a:off x="6515100" y="765990"/>
            <a:ext cx="6858000" cy="6858000"/>
          </a:xfrm>
          <a:prstGeom prst="rect">
            <a:avLst/>
          </a:prstGeom>
          <a:noFill/>
          <a:ln>
            <a:noFill/>
          </a:ln>
        </p:spPr>
      </p:pic>
      <p:pic>
        <p:nvPicPr>
          <p:cNvPr id="240" name="Google Shape;240;p14"/>
          <p:cNvPicPr preferRelativeResize="0"/>
          <p:nvPr/>
        </p:nvPicPr>
        <p:blipFill rotWithShape="1">
          <a:blip r:embed="rId4">
            <a:alphaModFix/>
          </a:blip>
          <a:srcRect/>
          <a:stretch/>
        </p:blipFill>
        <p:spPr>
          <a:xfrm>
            <a:off x="3362827" y="765990"/>
            <a:ext cx="6858000" cy="6858000"/>
          </a:xfrm>
          <a:prstGeom prst="rect">
            <a:avLst/>
          </a:prstGeom>
          <a:noFill/>
          <a:ln>
            <a:noFill/>
          </a:ln>
        </p:spPr>
      </p:pic>
      <p:sp>
        <p:nvSpPr>
          <p:cNvPr id="241" name="Google Shape;241;p14"/>
          <p:cNvSpPr/>
          <p:nvPr/>
        </p:nvSpPr>
        <p:spPr>
          <a:xfrm>
            <a:off x="838200" y="2364041"/>
            <a:ext cx="3705727"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Source Sans Pro"/>
                <a:ea typeface="Source Sans Pro"/>
                <a:cs typeface="Source Sans Pro"/>
                <a:sym typeface="Source Sans Pro"/>
              </a:rPr>
              <a:t>What connects this disposable plastic cup used in a hospital in Scotland to patients presenting with respiratory problems in Malaysia? </a:t>
            </a:r>
            <a:endParaRPr/>
          </a:p>
          <a:p>
            <a:pPr marL="0" marR="0" lvl="0" indent="0" algn="l" rtl="0">
              <a:spcBef>
                <a:spcPts val="0"/>
              </a:spcBef>
              <a:spcAft>
                <a:spcPts val="0"/>
              </a:spcAft>
              <a:buNone/>
            </a:pPr>
            <a:endParaRPr sz="2000">
              <a:solidFill>
                <a:srgbClr val="FF0000"/>
              </a:solidFill>
              <a:latin typeface="Source Sans Pro"/>
              <a:ea typeface="Source Sans Pro"/>
              <a:cs typeface="Source Sans Pro"/>
              <a:sym typeface="Source Sans Pro"/>
            </a:endParaRPr>
          </a:p>
          <a:p>
            <a:pPr marL="0" marR="0" lvl="0" indent="0" algn="l" rtl="0">
              <a:spcBef>
                <a:spcPts val="0"/>
              </a:spcBef>
              <a:spcAft>
                <a:spcPts val="0"/>
              </a:spcAft>
              <a:buNone/>
            </a:pPr>
            <a:r>
              <a:rPr lang="en-GB" sz="2000">
                <a:solidFill>
                  <a:schemeClr val="dk1"/>
                </a:solidFill>
                <a:latin typeface="Source Sans Pro"/>
                <a:ea typeface="Source Sans Pro"/>
                <a:cs typeface="Source Sans Pro"/>
                <a:sym typeface="Source Sans Pro"/>
              </a:rPr>
              <a:t>Use the statements on the next slide to solve the mystery and answer the question.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5"/>
          <p:cNvSpPr/>
          <p:nvPr/>
        </p:nvSpPr>
        <p:spPr>
          <a:xfrm>
            <a:off x="0" y="6479012"/>
            <a:ext cx="12204032" cy="571500"/>
          </a:xfrm>
          <a:prstGeom prst="rect">
            <a:avLst/>
          </a:prstGeom>
          <a:solidFill>
            <a:srgbClr val="1A47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8" name="Google Shape;248;p15"/>
          <p:cNvSpPr/>
          <p:nvPr/>
        </p:nvSpPr>
        <p:spPr>
          <a:xfrm>
            <a:off x="0" y="-209278"/>
            <a:ext cx="12192000" cy="571500"/>
          </a:xfrm>
          <a:prstGeom prst="rect">
            <a:avLst/>
          </a:prstGeom>
          <a:solidFill>
            <a:srgbClr val="1A47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9" name="Google Shape;249;p15"/>
          <p:cNvSpPr txBox="1"/>
          <p:nvPr/>
        </p:nvSpPr>
        <p:spPr>
          <a:xfrm>
            <a:off x="0" y="20470"/>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A4774"/>
              </a:buClr>
              <a:buSzPts val="2400"/>
              <a:buFont typeface="Source Sans Pro Black"/>
              <a:buNone/>
            </a:pPr>
            <a:r>
              <a:rPr lang="en-GB" sz="2400" b="1">
                <a:solidFill>
                  <a:srgbClr val="1A4774"/>
                </a:solidFill>
                <a:latin typeface="Source Sans Pro Black"/>
                <a:ea typeface="Source Sans Pro Black"/>
                <a:cs typeface="Source Sans Pro Black"/>
                <a:sym typeface="Source Sans Pro Black"/>
              </a:rPr>
              <a:t>Activity 1: Local actions, global impacts</a:t>
            </a:r>
            <a:endParaRPr/>
          </a:p>
        </p:txBody>
      </p:sp>
      <p:pic>
        <p:nvPicPr>
          <p:cNvPr id="250" name="Google Shape;250;p15"/>
          <p:cNvPicPr preferRelativeResize="0"/>
          <p:nvPr/>
        </p:nvPicPr>
        <p:blipFill rotWithShape="1">
          <a:blip r:embed="rId3">
            <a:alphaModFix/>
          </a:blip>
          <a:srcRect l="2369" t="4181" r="1314" b="7228"/>
          <a:stretch/>
        </p:blipFill>
        <p:spPr>
          <a:xfrm>
            <a:off x="122321" y="1070809"/>
            <a:ext cx="11947358" cy="52881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6"/>
          <p:cNvSpPr/>
          <p:nvPr/>
        </p:nvSpPr>
        <p:spPr>
          <a:xfrm rot="628038">
            <a:off x="9109339" y="-1477388"/>
            <a:ext cx="1320240" cy="13687572"/>
          </a:xfrm>
          <a:prstGeom prst="rect">
            <a:avLst/>
          </a:prstGeom>
          <a:solidFill>
            <a:srgbClr val="1A4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6"/>
          <p:cNvSpPr/>
          <p:nvPr/>
        </p:nvSpPr>
        <p:spPr>
          <a:xfrm>
            <a:off x="816783" y="1968568"/>
            <a:ext cx="642034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rgbClr val="1A4774"/>
                </a:solidFill>
                <a:latin typeface="Source Sans Pro Black"/>
                <a:ea typeface="Source Sans Pro Black"/>
                <a:cs typeface="Source Sans Pro Black"/>
                <a:sym typeface="Source Sans Pro Black"/>
              </a:rPr>
              <a:t>Activity 1: Local actions, global impact</a:t>
            </a:r>
            <a:endParaRPr sz="2800" b="1">
              <a:solidFill>
                <a:srgbClr val="1A4774"/>
              </a:solidFill>
              <a:latin typeface="Source Sans Pro Black"/>
              <a:ea typeface="Source Sans Pro Black"/>
              <a:cs typeface="Source Sans Pro Black"/>
              <a:sym typeface="Source Sans Pro Black"/>
            </a:endParaRPr>
          </a:p>
        </p:txBody>
      </p:sp>
      <p:sp>
        <p:nvSpPr>
          <p:cNvPr id="258" name="Google Shape;258;p16"/>
          <p:cNvSpPr/>
          <p:nvPr/>
        </p:nvSpPr>
        <p:spPr>
          <a:xfrm>
            <a:off x="816783" y="2774305"/>
            <a:ext cx="6096000" cy="347787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262626"/>
              </a:buClr>
              <a:buSzPts val="2000"/>
              <a:buFont typeface="Arial"/>
              <a:buChar char="•"/>
            </a:pPr>
            <a:r>
              <a:rPr lang="en-GB" sz="2000">
                <a:solidFill>
                  <a:srgbClr val="262626"/>
                </a:solidFill>
                <a:latin typeface="Source Sans Pro"/>
                <a:ea typeface="Source Sans Pro"/>
                <a:cs typeface="Source Sans Pro"/>
                <a:sym typeface="Source Sans Pro"/>
              </a:rPr>
              <a:t>What surprised you / challenged you in the activity?</a:t>
            </a:r>
            <a:endParaRPr/>
          </a:p>
          <a:p>
            <a:pPr marL="342900" marR="0" lvl="0" indent="-215900" algn="l" rtl="0">
              <a:spcBef>
                <a:spcPts val="0"/>
              </a:spcBef>
              <a:spcAft>
                <a:spcPts val="0"/>
              </a:spcAft>
              <a:buClr>
                <a:schemeClr val="dk1"/>
              </a:buClr>
              <a:buSzPts val="2000"/>
              <a:buFont typeface="Arial"/>
              <a:buNone/>
            </a:pPr>
            <a:endParaRPr sz="2000">
              <a:solidFill>
                <a:srgbClr val="262626"/>
              </a:solidFill>
              <a:latin typeface="Source Sans Pro"/>
              <a:ea typeface="Source Sans Pro"/>
              <a:cs typeface="Source Sans Pro"/>
              <a:sym typeface="Source Sans Pro"/>
            </a:endParaRPr>
          </a:p>
          <a:p>
            <a:pPr marL="342900" marR="0" lvl="0" indent="-342900" algn="l" rtl="0">
              <a:spcBef>
                <a:spcPts val="0"/>
              </a:spcBef>
              <a:spcAft>
                <a:spcPts val="0"/>
              </a:spcAft>
              <a:buClr>
                <a:srgbClr val="262626"/>
              </a:buClr>
              <a:buSzPts val="2000"/>
              <a:buFont typeface="Arial"/>
              <a:buChar char="•"/>
            </a:pPr>
            <a:r>
              <a:rPr lang="en-GB" sz="2000">
                <a:solidFill>
                  <a:srgbClr val="262626"/>
                </a:solidFill>
                <a:latin typeface="Source Sans Pro"/>
                <a:ea typeface="Source Sans Pro"/>
                <a:cs typeface="Source Sans Pro"/>
                <a:sym typeface="Source Sans Pro"/>
              </a:rPr>
              <a:t>Think of your average working day. How many of the items you use are single-use and disposed of quickly? Is there a way of making this item re-usable?</a:t>
            </a:r>
            <a:endParaRPr/>
          </a:p>
          <a:p>
            <a:pPr marL="342900" marR="0" lvl="0" indent="-215900" algn="l" rtl="0">
              <a:spcBef>
                <a:spcPts val="0"/>
              </a:spcBef>
              <a:spcAft>
                <a:spcPts val="0"/>
              </a:spcAft>
              <a:buClr>
                <a:schemeClr val="dk1"/>
              </a:buClr>
              <a:buSzPts val="2000"/>
              <a:buFont typeface="Arial"/>
              <a:buNone/>
            </a:pPr>
            <a:endParaRPr sz="2000">
              <a:solidFill>
                <a:srgbClr val="262626"/>
              </a:solidFill>
              <a:latin typeface="Source Sans Pro"/>
              <a:ea typeface="Source Sans Pro"/>
              <a:cs typeface="Source Sans Pro"/>
              <a:sym typeface="Source Sans Pro"/>
            </a:endParaRPr>
          </a:p>
          <a:p>
            <a:pPr marL="342900" marR="0" lvl="0" indent="-342900" algn="l" rtl="0">
              <a:spcBef>
                <a:spcPts val="0"/>
              </a:spcBef>
              <a:spcAft>
                <a:spcPts val="0"/>
              </a:spcAft>
              <a:buClr>
                <a:srgbClr val="262626"/>
              </a:buClr>
              <a:buSzPts val="2000"/>
              <a:buFont typeface="Arial"/>
              <a:buChar char="•"/>
            </a:pPr>
            <a:r>
              <a:rPr lang="en-GB" sz="2000">
                <a:solidFill>
                  <a:srgbClr val="262626"/>
                </a:solidFill>
                <a:latin typeface="Source Sans Pro"/>
                <a:ea typeface="Source Sans Pro"/>
                <a:cs typeface="Source Sans Pro"/>
                <a:sym typeface="Source Sans Pro"/>
              </a:rPr>
              <a:t>How do we balance the hygiene needs of effective treatment with targets for sustainable and less wasteful practices?</a:t>
            </a:r>
            <a:endParaRPr/>
          </a:p>
          <a:p>
            <a:pPr marL="342900" marR="0" lvl="0" indent="-215900" algn="l" rtl="0">
              <a:spcBef>
                <a:spcPts val="0"/>
              </a:spcBef>
              <a:spcAft>
                <a:spcPts val="0"/>
              </a:spcAft>
              <a:buClr>
                <a:schemeClr val="dk1"/>
              </a:buClr>
              <a:buSzPts val="2000"/>
              <a:buFont typeface="Arial"/>
              <a:buNone/>
            </a:pPr>
            <a:endParaRPr sz="2000">
              <a:solidFill>
                <a:schemeClr val="dk1"/>
              </a:solidFill>
              <a:latin typeface="Source Sans Pro"/>
              <a:ea typeface="Source Sans Pro"/>
              <a:cs typeface="Source Sans Pro"/>
              <a:sym typeface="Source Sans Pro"/>
            </a:endParaRPr>
          </a:p>
        </p:txBody>
      </p:sp>
      <p:sp>
        <p:nvSpPr>
          <p:cNvPr id="259" name="Google Shape;259;p16"/>
          <p:cNvSpPr/>
          <p:nvPr/>
        </p:nvSpPr>
        <p:spPr>
          <a:xfrm rot="628038">
            <a:off x="10261174" y="-1194503"/>
            <a:ext cx="684240" cy="13687572"/>
          </a:xfrm>
          <a:prstGeom prst="rect">
            <a:avLst/>
          </a:prstGeom>
          <a:solidFill>
            <a:srgbClr val="1295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60" name="Google Shape;260;p16"/>
          <p:cNvPicPr preferRelativeResize="0"/>
          <p:nvPr/>
        </p:nvPicPr>
        <p:blipFill rotWithShape="1">
          <a:blip r:embed="rId3">
            <a:alphaModFix/>
          </a:blip>
          <a:srcRect/>
          <a:stretch/>
        </p:blipFill>
        <p:spPr>
          <a:xfrm>
            <a:off x="3677856" y="1684423"/>
            <a:ext cx="12224121" cy="588568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7"/>
          <p:cNvSpPr/>
          <p:nvPr/>
        </p:nvSpPr>
        <p:spPr>
          <a:xfrm>
            <a:off x="4733925" y="0"/>
            <a:ext cx="7458075" cy="6858001"/>
          </a:xfrm>
          <a:prstGeom prst="rect">
            <a:avLst/>
          </a:prstGeom>
          <a:solidFill>
            <a:srgbClr val="1A47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7"/>
          <p:cNvSpPr/>
          <p:nvPr/>
        </p:nvSpPr>
        <p:spPr>
          <a:xfrm>
            <a:off x="5400264" y="2784264"/>
            <a:ext cx="6096000"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lt1"/>
                </a:solidFill>
                <a:latin typeface="Source Sans Pro"/>
                <a:ea typeface="Source Sans Pro"/>
                <a:cs typeface="Source Sans Pro"/>
                <a:sym typeface="Source Sans Pro"/>
              </a:rPr>
              <a:t>Aims</a:t>
            </a:r>
            <a:endParaRPr sz="2000" b="1">
              <a:solidFill>
                <a:schemeClr val="lt1"/>
              </a:solidFill>
              <a:latin typeface="Source Sans Pro"/>
              <a:ea typeface="Source Sans Pro"/>
              <a:cs typeface="Source Sans Pro"/>
              <a:sym typeface="Source Sans Pro"/>
            </a:endParaRPr>
          </a:p>
          <a:p>
            <a:pPr marL="0" marR="0" lvl="0" indent="0" algn="l" rtl="0">
              <a:spcBef>
                <a:spcPts val="0"/>
              </a:spcBef>
              <a:spcAft>
                <a:spcPts val="0"/>
              </a:spcAft>
              <a:buNone/>
            </a:pPr>
            <a:endParaRPr sz="2000">
              <a:solidFill>
                <a:schemeClr val="lt1"/>
              </a:solidFill>
              <a:latin typeface="Source Sans Pro"/>
              <a:ea typeface="Source Sans Pro"/>
              <a:cs typeface="Source Sans Pro"/>
              <a:sym typeface="Source Sans Pro"/>
            </a:endParaRPr>
          </a:p>
          <a:p>
            <a:pPr marL="342900" marR="0" lvl="0" indent="-342900" algn="l" rtl="0">
              <a:spcBef>
                <a:spcPts val="0"/>
              </a:spcBef>
              <a:spcAft>
                <a:spcPts val="0"/>
              </a:spcAft>
              <a:buClr>
                <a:schemeClr val="lt1"/>
              </a:buClr>
              <a:buSzPts val="2000"/>
              <a:buFont typeface="Arial"/>
              <a:buChar char="•"/>
            </a:pPr>
            <a:r>
              <a:rPr lang="en-GB" sz="2000">
                <a:solidFill>
                  <a:schemeClr val="lt1"/>
                </a:solidFill>
                <a:latin typeface="Source Sans Pro"/>
                <a:ea typeface="Source Sans Pro"/>
                <a:cs typeface="Source Sans Pro"/>
                <a:sym typeface="Source Sans Pro"/>
              </a:rPr>
              <a:t>To identify and map where waste is happening in your work place</a:t>
            </a:r>
            <a:endParaRPr/>
          </a:p>
          <a:p>
            <a:pPr marL="342900" marR="0" lvl="0" indent="-215900" algn="l" rtl="0">
              <a:spcBef>
                <a:spcPts val="0"/>
              </a:spcBef>
              <a:spcAft>
                <a:spcPts val="0"/>
              </a:spcAft>
              <a:buClr>
                <a:schemeClr val="dk1"/>
              </a:buClr>
              <a:buSzPts val="2000"/>
              <a:buFont typeface="Arial"/>
              <a:buNone/>
            </a:pPr>
            <a:endParaRPr sz="2000">
              <a:solidFill>
                <a:schemeClr val="lt1"/>
              </a:solidFill>
              <a:latin typeface="Source Sans Pro"/>
              <a:ea typeface="Source Sans Pro"/>
              <a:cs typeface="Source Sans Pro"/>
              <a:sym typeface="Source Sans Pro"/>
            </a:endParaRPr>
          </a:p>
          <a:p>
            <a:pPr marL="342900" marR="0" lvl="0" indent="-342900" algn="l" rtl="0">
              <a:spcBef>
                <a:spcPts val="0"/>
              </a:spcBef>
              <a:spcAft>
                <a:spcPts val="0"/>
              </a:spcAft>
              <a:buClr>
                <a:schemeClr val="lt1"/>
              </a:buClr>
              <a:buSzPts val="2000"/>
              <a:buFont typeface="Arial"/>
              <a:buChar char="•"/>
            </a:pPr>
            <a:r>
              <a:rPr lang="en-GB" sz="2000">
                <a:solidFill>
                  <a:schemeClr val="lt1"/>
                </a:solidFill>
                <a:latin typeface="Source Sans Pro"/>
                <a:ea typeface="Source Sans Pro"/>
                <a:cs typeface="Source Sans Pro"/>
                <a:sym typeface="Source Sans Pro"/>
              </a:rPr>
              <a:t>To build connections between cause and effect </a:t>
            </a:r>
            <a:endParaRPr/>
          </a:p>
          <a:p>
            <a:pPr marL="342900" marR="0" lvl="0" indent="-215900" algn="l" rtl="0">
              <a:spcBef>
                <a:spcPts val="0"/>
              </a:spcBef>
              <a:spcAft>
                <a:spcPts val="0"/>
              </a:spcAft>
              <a:buClr>
                <a:schemeClr val="dk1"/>
              </a:buClr>
              <a:buSzPts val="2000"/>
              <a:buFont typeface="Arial"/>
              <a:buNone/>
            </a:pPr>
            <a:endParaRPr sz="2000">
              <a:solidFill>
                <a:schemeClr val="lt1"/>
              </a:solidFill>
              <a:latin typeface="Source Sans Pro"/>
              <a:ea typeface="Source Sans Pro"/>
              <a:cs typeface="Source Sans Pro"/>
              <a:sym typeface="Source Sans Pro"/>
            </a:endParaRPr>
          </a:p>
          <a:p>
            <a:pPr marL="342900" marR="0" lvl="0" indent="-342900" algn="l" rtl="0">
              <a:spcBef>
                <a:spcPts val="0"/>
              </a:spcBef>
              <a:spcAft>
                <a:spcPts val="0"/>
              </a:spcAft>
              <a:buClr>
                <a:schemeClr val="lt1"/>
              </a:buClr>
              <a:buSzPts val="2000"/>
              <a:buFont typeface="Arial"/>
              <a:buChar char="•"/>
            </a:pPr>
            <a:r>
              <a:rPr lang="en-GB" sz="2000">
                <a:solidFill>
                  <a:schemeClr val="lt1"/>
                </a:solidFill>
                <a:latin typeface="Source Sans Pro"/>
                <a:ea typeface="Source Sans Pro"/>
                <a:cs typeface="Source Sans Pro"/>
                <a:sym typeface="Source Sans Pro"/>
              </a:rPr>
              <a:t>To identify the global significance of local actions, and the local significance of global issues. </a:t>
            </a:r>
            <a:endParaRPr/>
          </a:p>
        </p:txBody>
      </p:sp>
      <p:sp>
        <p:nvSpPr>
          <p:cNvPr id="268" name="Google Shape;268;p17"/>
          <p:cNvSpPr/>
          <p:nvPr/>
        </p:nvSpPr>
        <p:spPr>
          <a:xfrm>
            <a:off x="5400264" y="2187662"/>
            <a:ext cx="453361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lt1"/>
                </a:solidFill>
                <a:latin typeface="Source Sans Pro Black"/>
                <a:ea typeface="Source Sans Pro Black"/>
                <a:cs typeface="Source Sans Pro Black"/>
                <a:sym typeface="Source Sans Pro Black"/>
              </a:rPr>
              <a:t>Activity 2: Consequences wheel</a:t>
            </a:r>
            <a:endParaRPr/>
          </a:p>
        </p:txBody>
      </p:sp>
      <p:sp>
        <p:nvSpPr>
          <p:cNvPr id="269" name="Google Shape;269;p17"/>
          <p:cNvSpPr/>
          <p:nvPr/>
        </p:nvSpPr>
        <p:spPr>
          <a:xfrm>
            <a:off x="9728083" y="221440"/>
            <a:ext cx="1966222" cy="196622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0" name="Google Shape;270;p17"/>
          <p:cNvPicPr preferRelativeResize="0"/>
          <p:nvPr/>
        </p:nvPicPr>
        <p:blipFill rotWithShape="1">
          <a:blip r:embed="rId3">
            <a:alphaModFix/>
          </a:blip>
          <a:srcRect/>
          <a:stretch/>
        </p:blipFill>
        <p:spPr>
          <a:xfrm>
            <a:off x="8593079" y="183536"/>
            <a:ext cx="4236230" cy="2039666"/>
          </a:xfrm>
          <a:prstGeom prst="rect">
            <a:avLst/>
          </a:prstGeom>
          <a:noFill/>
          <a:ln>
            <a:noFill/>
          </a:ln>
        </p:spPr>
      </p:pic>
      <p:pic>
        <p:nvPicPr>
          <p:cNvPr id="271" name="Google Shape;271;p17"/>
          <p:cNvPicPr preferRelativeResize="0"/>
          <p:nvPr/>
        </p:nvPicPr>
        <p:blipFill rotWithShape="1">
          <a:blip r:embed="rId4">
            <a:alphaModFix/>
          </a:blip>
          <a:srcRect/>
          <a:stretch/>
        </p:blipFill>
        <p:spPr>
          <a:xfrm>
            <a:off x="-1631729" y="2649327"/>
            <a:ext cx="8062938" cy="388215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8"/>
          <p:cNvSpPr txBox="1">
            <a:spLocks noGrp="1"/>
          </p:cNvSpPr>
          <p:nvPr>
            <p:ph type="title"/>
          </p:nvPr>
        </p:nvSpPr>
        <p:spPr>
          <a:xfrm>
            <a:off x="693822" y="1416149"/>
            <a:ext cx="5073825" cy="646331"/>
          </a:xfrm>
          <a:prstGeom prst="rect">
            <a:avLst/>
          </a:prstGeom>
          <a:noFill/>
          <a:ln>
            <a:noFill/>
          </a:ln>
        </p:spPr>
        <p:txBody>
          <a:bodyPr spcFirstLastPara="1" wrap="square" lIns="91425" tIns="45700" rIns="91425" bIns="45700" anchor="ctr" anchorCtr="0">
            <a:spAutoFit/>
          </a:bodyPr>
          <a:lstStyle/>
          <a:p>
            <a:pPr marL="0" lvl="0" indent="0" algn="l" rtl="0">
              <a:lnSpc>
                <a:spcPct val="150000"/>
              </a:lnSpc>
              <a:spcBef>
                <a:spcPts val="0"/>
              </a:spcBef>
              <a:spcAft>
                <a:spcPts val="0"/>
              </a:spcAft>
              <a:buClr>
                <a:srgbClr val="1A4775"/>
              </a:buClr>
              <a:buSzPts val="2400"/>
              <a:buFont typeface="Source Sans Pro Black"/>
              <a:buNone/>
            </a:pPr>
            <a:r>
              <a:rPr lang="en-GB" sz="2400" b="1">
                <a:solidFill>
                  <a:srgbClr val="1A4775"/>
                </a:solidFill>
                <a:latin typeface="Source Sans Pro Black"/>
                <a:ea typeface="Source Sans Pro Black"/>
                <a:cs typeface="Source Sans Pro Black"/>
                <a:sym typeface="Source Sans Pro Black"/>
              </a:rPr>
              <a:t>Activity 2: The consequences wheel</a:t>
            </a:r>
            <a:endParaRPr sz="2400" b="1">
              <a:solidFill>
                <a:srgbClr val="1A4775"/>
              </a:solidFill>
              <a:latin typeface="Source Sans Pro Black"/>
              <a:ea typeface="Source Sans Pro Black"/>
              <a:cs typeface="Source Sans Pro Black"/>
              <a:sym typeface="Source Sans Pro Black"/>
            </a:endParaRPr>
          </a:p>
        </p:txBody>
      </p:sp>
      <p:sp>
        <p:nvSpPr>
          <p:cNvPr id="278" name="Google Shape;278;p18"/>
          <p:cNvSpPr/>
          <p:nvPr/>
        </p:nvSpPr>
        <p:spPr>
          <a:xfrm>
            <a:off x="0" y="6286500"/>
            <a:ext cx="12192000" cy="571500"/>
          </a:xfrm>
          <a:prstGeom prst="rect">
            <a:avLst/>
          </a:prstGeom>
          <a:solidFill>
            <a:srgbClr val="1A47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9" name="Google Shape;279;p18"/>
          <p:cNvSpPr/>
          <p:nvPr/>
        </p:nvSpPr>
        <p:spPr>
          <a:xfrm>
            <a:off x="0" y="0"/>
            <a:ext cx="12192000" cy="571500"/>
          </a:xfrm>
          <a:prstGeom prst="rect">
            <a:avLst/>
          </a:prstGeom>
          <a:solidFill>
            <a:srgbClr val="1A47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80" name="Google Shape;280;p18"/>
          <p:cNvPicPr preferRelativeResize="0"/>
          <p:nvPr/>
        </p:nvPicPr>
        <p:blipFill rotWithShape="1">
          <a:blip r:embed="rId3">
            <a:alphaModFix/>
          </a:blip>
          <a:srcRect/>
          <a:stretch/>
        </p:blipFill>
        <p:spPr>
          <a:xfrm>
            <a:off x="5532000" y="2596345"/>
            <a:ext cx="8062938" cy="3882155"/>
          </a:xfrm>
          <a:prstGeom prst="rect">
            <a:avLst/>
          </a:prstGeom>
          <a:noFill/>
          <a:ln>
            <a:noFill/>
          </a:ln>
        </p:spPr>
      </p:pic>
      <p:sp>
        <p:nvSpPr>
          <p:cNvPr id="281" name="Google Shape;281;p18"/>
          <p:cNvSpPr/>
          <p:nvPr/>
        </p:nvSpPr>
        <p:spPr>
          <a:xfrm>
            <a:off x="693822" y="2618052"/>
            <a:ext cx="6096000" cy="255454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Source Sans Pro"/>
                <a:ea typeface="Source Sans Pro"/>
                <a:cs typeface="Source Sans Pro"/>
                <a:sym typeface="Source Sans Pro"/>
              </a:rPr>
              <a:t>Thinking about your professional role. What is an area of waste for your team? (e.g. single use plastic / food waste / carbon footprint / paper)</a:t>
            </a:r>
            <a:endParaRPr/>
          </a:p>
          <a:p>
            <a:pPr marL="342900" marR="0" lvl="0" indent="-215900" algn="l" rtl="0">
              <a:spcBef>
                <a:spcPts val="0"/>
              </a:spcBef>
              <a:spcAft>
                <a:spcPts val="0"/>
              </a:spcAft>
              <a:buClr>
                <a:schemeClr val="dk1"/>
              </a:buClr>
              <a:buSzPts val="2000"/>
              <a:buFont typeface="Arial"/>
              <a:buNone/>
            </a:pPr>
            <a:endParaRPr sz="2000">
              <a:solidFill>
                <a:schemeClr val="dk1"/>
              </a:solidFill>
              <a:latin typeface="Source Sans Pro"/>
              <a:ea typeface="Source Sans Pro"/>
              <a:cs typeface="Source Sans Pro"/>
              <a:sym typeface="Source Sans Pro"/>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Source Sans Pro"/>
                <a:ea typeface="Source Sans Pro"/>
                <a:cs typeface="Source Sans Pro"/>
                <a:sym typeface="Source Sans Pro"/>
              </a:rPr>
              <a:t>Choose one area you would like to focus on</a:t>
            </a:r>
            <a:endParaRPr/>
          </a:p>
          <a:p>
            <a:pPr marL="342900" marR="0" lvl="0" indent="-215900" algn="l" rtl="0">
              <a:spcBef>
                <a:spcPts val="0"/>
              </a:spcBef>
              <a:spcAft>
                <a:spcPts val="0"/>
              </a:spcAft>
              <a:buClr>
                <a:schemeClr val="dk1"/>
              </a:buClr>
              <a:buSzPts val="2000"/>
              <a:buFont typeface="Arial"/>
              <a:buNone/>
            </a:pPr>
            <a:endParaRPr sz="2000">
              <a:solidFill>
                <a:schemeClr val="dk1"/>
              </a:solidFill>
              <a:latin typeface="Source Sans Pro"/>
              <a:ea typeface="Source Sans Pro"/>
              <a:cs typeface="Source Sans Pro"/>
              <a:sym typeface="Source Sans Pro"/>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Source Sans Pro"/>
                <a:ea typeface="Source Sans Pro"/>
                <a:cs typeface="Source Sans Pro"/>
                <a:sym typeface="Source Sans Pro"/>
              </a:rPr>
              <a:t>Create a consequences wheel using the diagram on the next slide</a:t>
            </a:r>
            <a:endParaRPr/>
          </a:p>
        </p:txBody>
      </p:sp>
      <p:sp>
        <p:nvSpPr>
          <p:cNvPr id="282" name="Google Shape;282;p18"/>
          <p:cNvSpPr/>
          <p:nvPr/>
        </p:nvSpPr>
        <p:spPr>
          <a:xfrm>
            <a:off x="9854083" y="827440"/>
            <a:ext cx="1966222" cy="1966222"/>
          </a:xfrm>
          <a:prstGeom prst="ellipse">
            <a:avLst/>
          </a:prstGeom>
          <a:solidFill>
            <a:srgbClr val="1295D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83" name="Google Shape;283;p18" descr="A picture containing wheel, projectile, engine, gear&#10;&#10;Description automatically generated"/>
          <p:cNvPicPr preferRelativeResize="0"/>
          <p:nvPr/>
        </p:nvPicPr>
        <p:blipFill rotWithShape="1">
          <a:blip r:embed="rId4">
            <a:alphaModFix/>
          </a:blip>
          <a:srcRect/>
          <a:stretch/>
        </p:blipFill>
        <p:spPr>
          <a:xfrm>
            <a:off x="8719079" y="789536"/>
            <a:ext cx="4236230" cy="203966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9"/>
          <p:cNvSpPr/>
          <p:nvPr/>
        </p:nvSpPr>
        <p:spPr>
          <a:xfrm>
            <a:off x="0" y="6286500"/>
            <a:ext cx="12192000" cy="571500"/>
          </a:xfrm>
          <a:prstGeom prst="rect">
            <a:avLst/>
          </a:prstGeom>
          <a:solidFill>
            <a:srgbClr val="1A47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0" name="Google Shape;290;p19"/>
          <p:cNvSpPr/>
          <p:nvPr/>
        </p:nvSpPr>
        <p:spPr>
          <a:xfrm>
            <a:off x="0" y="0"/>
            <a:ext cx="12192000" cy="571500"/>
          </a:xfrm>
          <a:prstGeom prst="rect">
            <a:avLst/>
          </a:prstGeom>
          <a:solidFill>
            <a:srgbClr val="1A47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91" name="Google Shape;291;p19"/>
          <p:cNvPicPr preferRelativeResize="0">
            <a:picLocks noGrp="1"/>
          </p:cNvPicPr>
          <p:nvPr>
            <p:ph type="body" idx="1"/>
          </p:nvPr>
        </p:nvPicPr>
        <p:blipFill rotWithShape="1">
          <a:blip r:embed="rId3">
            <a:alphaModFix/>
          </a:blip>
          <a:srcRect/>
          <a:stretch/>
        </p:blipFill>
        <p:spPr>
          <a:xfrm>
            <a:off x="2989847" y="591017"/>
            <a:ext cx="8849227" cy="5675966"/>
          </a:xfrm>
          <a:prstGeom prst="rect">
            <a:avLst/>
          </a:prstGeom>
          <a:noFill/>
          <a:ln>
            <a:noFill/>
          </a:ln>
        </p:spPr>
      </p:pic>
      <p:sp>
        <p:nvSpPr>
          <p:cNvPr id="292" name="Google Shape;292;p19"/>
          <p:cNvSpPr txBox="1">
            <a:spLocks noGrp="1"/>
          </p:cNvSpPr>
          <p:nvPr>
            <p:ph type="title"/>
          </p:nvPr>
        </p:nvSpPr>
        <p:spPr>
          <a:xfrm>
            <a:off x="452934" y="5307245"/>
            <a:ext cx="5073825" cy="646331"/>
          </a:xfrm>
          <a:prstGeom prst="rect">
            <a:avLst/>
          </a:prstGeom>
          <a:noFill/>
          <a:ln>
            <a:noFill/>
          </a:ln>
        </p:spPr>
        <p:txBody>
          <a:bodyPr spcFirstLastPara="1" wrap="square" lIns="91425" tIns="45700" rIns="91425" bIns="45700" anchor="ctr" anchorCtr="0">
            <a:spAutoFit/>
          </a:bodyPr>
          <a:lstStyle/>
          <a:p>
            <a:pPr marL="0" lvl="0" indent="0" algn="l" rtl="0">
              <a:lnSpc>
                <a:spcPct val="150000"/>
              </a:lnSpc>
              <a:spcBef>
                <a:spcPts val="0"/>
              </a:spcBef>
              <a:spcAft>
                <a:spcPts val="0"/>
              </a:spcAft>
              <a:buClr>
                <a:srgbClr val="1A4775"/>
              </a:buClr>
              <a:buSzPts val="2400"/>
              <a:buFont typeface="Source Sans Pro Black"/>
              <a:buNone/>
            </a:pPr>
            <a:r>
              <a:rPr lang="en-GB" sz="2400" b="1">
                <a:solidFill>
                  <a:srgbClr val="1A4775"/>
                </a:solidFill>
                <a:latin typeface="Source Sans Pro Black"/>
                <a:ea typeface="Source Sans Pro Black"/>
                <a:cs typeface="Source Sans Pro Black"/>
                <a:sym typeface="Source Sans Pro Black"/>
              </a:rPr>
              <a:t>Activity 2: The consequences wheel</a:t>
            </a:r>
            <a:endParaRPr sz="2400" b="1">
              <a:solidFill>
                <a:srgbClr val="1A4775"/>
              </a:solidFill>
              <a:latin typeface="Source Sans Pro Black"/>
              <a:ea typeface="Source Sans Pro Black"/>
              <a:cs typeface="Source Sans Pro Black"/>
              <a:sym typeface="Source Sans Pro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
          <p:cNvSpPr/>
          <p:nvPr/>
        </p:nvSpPr>
        <p:spPr>
          <a:xfrm>
            <a:off x="0" y="0"/>
            <a:ext cx="7458075" cy="6858001"/>
          </a:xfrm>
          <a:prstGeom prst="rect">
            <a:avLst/>
          </a:prstGeom>
          <a:solidFill>
            <a:srgbClr val="1A4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666749" y="1859339"/>
            <a:ext cx="6096000"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Source Sans Pro"/>
                <a:ea typeface="Source Sans Pro"/>
                <a:cs typeface="Source Sans Pro"/>
                <a:sym typeface="Source Sans Pro"/>
              </a:rPr>
              <a:t>Overview of  SDG 12: Responsible consumption and </a:t>
            </a:r>
            <a:r>
              <a:rPr lang="en-GB" sz="1800" b="1">
                <a:solidFill>
                  <a:schemeClr val="dk1"/>
                </a:solidFill>
                <a:latin typeface="Source Sans Pro"/>
                <a:ea typeface="Source Sans Pro"/>
                <a:cs typeface="Source Sans Pro"/>
                <a:sym typeface="Source Sans Pro"/>
              </a:rPr>
              <a:t/>
            </a:r>
            <a:br>
              <a:rPr lang="en-GB" sz="1800" b="1">
                <a:solidFill>
                  <a:schemeClr val="dk1"/>
                </a:solidFill>
                <a:latin typeface="Source Sans Pro"/>
                <a:ea typeface="Source Sans Pro"/>
                <a:cs typeface="Source Sans Pro"/>
                <a:sym typeface="Source Sans Pro"/>
              </a:rPr>
            </a:br>
            <a:r>
              <a:rPr lang="en-GB" sz="1800" b="1">
                <a:solidFill>
                  <a:schemeClr val="lt1"/>
                </a:solidFill>
                <a:latin typeface="Source Sans Pro"/>
                <a:ea typeface="Source Sans Pro"/>
                <a:cs typeface="Source Sans Pro"/>
                <a:sym typeface="Source Sans Pro"/>
              </a:rPr>
              <a:t>SDG 13: Climate action</a:t>
            </a:r>
            <a:endParaRPr/>
          </a:p>
          <a:p>
            <a:pPr marL="0" marR="0" lvl="0" indent="0" algn="l" rtl="0">
              <a:spcBef>
                <a:spcPts val="0"/>
              </a:spcBef>
              <a:spcAft>
                <a:spcPts val="0"/>
              </a:spcAft>
              <a:buNone/>
            </a:pPr>
            <a:endParaRPr sz="1800">
              <a:solidFill>
                <a:schemeClr val="lt1"/>
              </a:solidFill>
              <a:latin typeface="Source Sans Pro"/>
              <a:ea typeface="Source Sans Pro"/>
              <a:cs typeface="Source Sans Pro"/>
              <a:sym typeface="Source Sans Pro"/>
            </a:endParaRPr>
          </a:p>
          <a:p>
            <a:pPr marL="0" marR="0" lvl="0" indent="0" algn="l" rtl="0">
              <a:spcBef>
                <a:spcPts val="0"/>
              </a:spcBef>
              <a:spcAft>
                <a:spcPts val="0"/>
              </a:spcAft>
              <a:buNone/>
            </a:pPr>
            <a:r>
              <a:rPr lang="en-GB" sz="1800">
                <a:solidFill>
                  <a:schemeClr val="lt1"/>
                </a:solidFill>
                <a:latin typeface="Source Sans Pro"/>
                <a:ea typeface="Source Sans Pro"/>
                <a:cs typeface="Source Sans Pro"/>
                <a:sym typeface="Source Sans Pro"/>
              </a:rPr>
              <a:t>Starter 1: Story of plastic</a:t>
            </a:r>
            <a:endParaRPr/>
          </a:p>
          <a:p>
            <a:pPr marL="0" marR="0" lvl="0" indent="0" algn="l" rtl="0">
              <a:spcBef>
                <a:spcPts val="0"/>
              </a:spcBef>
              <a:spcAft>
                <a:spcPts val="0"/>
              </a:spcAft>
              <a:buNone/>
            </a:pPr>
            <a:r>
              <a:rPr lang="en-GB" sz="1800">
                <a:solidFill>
                  <a:schemeClr val="lt1"/>
                </a:solidFill>
                <a:latin typeface="Source Sans Pro"/>
                <a:ea typeface="Source Sans Pro"/>
                <a:cs typeface="Source Sans Pro"/>
                <a:sym typeface="Source Sans Pro"/>
              </a:rPr>
              <a:t>Starter 2: Waste timeline</a:t>
            </a:r>
            <a:endParaRPr/>
          </a:p>
          <a:p>
            <a:pPr marL="0" marR="0" lvl="0" indent="0" algn="l" rtl="0">
              <a:spcBef>
                <a:spcPts val="0"/>
              </a:spcBef>
              <a:spcAft>
                <a:spcPts val="0"/>
              </a:spcAft>
              <a:buNone/>
            </a:pPr>
            <a:endParaRPr sz="1800">
              <a:solidFill>
                <a:schemeClr val="lt1"/>
              </a:solidFill>
              <a:latin typeface="Source Sans Pro"/>
              <a:ea typeface="Source Sans Pro"/>
              <a:cs typeface="Source Sans Pro"/>
              <a:sym typeface="Source Sans Pro"/>
            </a:endParaRPr>
          </a:p>
          <a:p>
            <a:pPr marL="0" marR="0" lvl="0" indent="0" algn="l" rtl="0">
              <a:spcBef>
                <a:spcPts val="0"/>
              </a:spcBef>
              <a:spcAft>
                <a:spcPts val="0"/>
              </a:spcAft>
              <a:buNone/>
            </a:pPr>
            <a:r>
              <a:rPr lang="en-GB" sz="1800">
                <a:solidFill>
                  <a:schemeClr val="lt1"/>
                </a:solidFill>
                <a:latin typeface="Source Sans Pro"/>
                <a:ea typeface="Source Sans Pro"/>
                <a:cs typeface="Source Sans Pro"/>
                <a:sym typeface="Source Sans Pro"/>
              </a:rPr>
              <a:t>Activity 1: Local actions, global impacts</a:t>
            </a:r>
            <a:endParaRPr/>
          </a:p>
          <a:p>
            <a:pPr marL="0" marR="0" lvl="0" indent="0" algn="l" rtl="0">
              <a:spcBef>
                <a:spcPts val="0"/>
              </a:spcBef>
              <a:spcAft>
                <a:spcPts val="0"/>
              </a:spcAft>
              <a:buNone/>
            </a:pPr>
            <a:r>
              <a:rPr lang="en-GB" sz="1800">
                <a:solidFill>
                  <a:schemeClr val="lt1"/>
                </a:solidFill>
                <a:latin typeface="Source Sans Pro"/>
                <a:ea typeface="Source Sans Pro"/>
                <a:cs typeface="Source Sans Pro"/>
                <a:sym typeface="Source Sans Pro"/>
              </a:rPr>
              <a:t>Activity 2: Consequences wheel</a:t>
            </a:r>
            <a:endParaRPr/>
          </a:p>
          <a:p>
            <a:pPr marL="0" marR="0" lvl="0" indent="0" algn="l" rtl="0">
              <a:spcBef>
                <a:spcPts val="0"/>
              </a:spcBef>
              <a:spcAft>
                <a:spcPts val="0"/>
              </a:spcAft>
              <a:buNone/>
            </a:pPr>
            <a:r>
              <a:rPr lang="en-GB" sz="1800">
                <a:solidFill>
                  <a:schemeClr val="lt1"/>
                </a:solidFill>
                <a:latin typeface="Source Sans Pro"/>
                <a:ea typeface="Source Sans Pro"/>
                <a:cs typeface="Source Sans Pro"/>
                <a:sym typeface="Source Sans Pro"/>
              </a:rPr>
              <a:t>Activity 3: A health emergency  </a:t>
            </a:r>
            <a:endParaRPr sz="1800">
              <a:solidFill>
                <a:schemeClr val="lt1"/>
              </a:solidFill>
              <a:latin typeface="Source Sans Pro"/>
              <a:ea typeface="Source Sans Pro"/>
              <a:cs typeface="Source Sans Pro"/>
              <a:sym typeface="Source Sans Pro"/>
            </a:endParaRPr>
          </a:p>
          <a:p>
            <a:pPr marL="0" marR="0" lvl="0" indent="0" algn="l" rtl="0">
              <a:spcBef>
                <a:spcPts val="0"/>
              </a:spcBef>
              <a:spcAft>
                <a:spcPts val="0"/>
              </a:spcAft>
              <a:buNone/>
            </a:pPr>
            <a:endParaRPr sz="1800">
              <a:solidFill>
                <a:schemeClr val="lt1"/>
              </a:solidFill>
              <a:latin typeface="Source Sans Pro"/>
              <a:ea typeface="Source Sans Pro"/>
              <a:cs typeface="Source Sans Pro"/>
              <a:sym typeface="Source Sans Pro"/>
            </a:endParaRPr>
          </a:p>
          <a:p>
            <a:pPr marL="0" marR="0" lvl="0" indent="0" algn="l" rtl="0">
              <a:spcBef>
                <a:spcPts val="0"/>
              </a:spcBef>
              <a:spcAft>
                <a:spcPts val="0"/>
              </a:spcAft>
              <a:buNone/>
            </a:pPr>
            <a:r>
              <a:rPr lang="en-GB" sz="1800">
                <a:solidFill>
                  <a:schemeClr val="lt1"/>
                </a:solidFill>
                <a:latin typeface="Source Sans Pro"/>
                <a:ea typeface="Source Sans Pro"/>
                <a:cs typeface="Source Sans Pro"/>
                <a:sym typeface="Source Sans Pro"/>
              </a:rPr>
              <a:t>Think, act, reflect </a:t>
            </a:r>
            <a:endParaRPr sz="1800">
              <a:solidFill>
                <a:schemeClr val="lt1"/>
              </a:solidFill>
              <a:latin typeface="Source Sans Pro"/>
              <a:ea typeface="Source Sans Pro"/>
              <a:cs typeface="Source Sans Pro"/>
              <a:sym typeface="Source Sans Pro"/>
            </a:endParaRPr>
          </a:p>
        </p:txBody>
      </p:sp>
      <p:sp>
        <p:nvSpPr>
          <p:cNvPr id="106" name="Google Shape;106;p2"/>
          <p:cNvSpPr/>
          <p:nvPr/>
        </p:nvSpPr>
        <p:spPr>
          <a:xfrm>
            <a:off x="666749" y="864172"/>
            <a:ext cx="405591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chemeClr val="lt1"/>
                </a:solidFill>
                <a:latin typeface="Source Sans Pro Black"/>
                <a:ea typeface="Source Sans Pro Black"/>
                <a:cs typeface="Source Sans Pro Black"/>
                <a:sym typeface="Source Sans Pro Black"/>
              </a:rPr>
              <a:t>What is in the workshop</a:t>
            </a:r>
            <a:endParaRPr/>
          </a:p>
        </p:txBody>
      </p:sp>
      <p:pic>
        <p:nvPicPr>
          <p:cNvPr id="107" name="Google Shape;107;p2" descr="Icon&#10;&#10;Description automatically generated"/>
          <p:cNvPicPr preferRelativeResize="0"/>
          <p:nvPr/>
        </p:nvPicPr>
        <p:blipFill rotWithShape="1">
          <a:blip r:embed="rId3">
            <a:alphaModFix/>
          </a:blip>
          <a:srcRect/>
          <a:stretch/>
        </p:blipFill>
        <p:spPr>
          <a:xfrm>
            <a:off x="4722668" y="2086236"/>
            <a:ext cx="8288977" cy="4662550"/>
          </a:xfrm>
          <a:prstGeom prst="rect">
            <a:avLst/>
          </a:prstGeom>
          <a:noFill/>
          <a:ln>
            <a:noFill/>
          </a:ln>
        </p:spPr>
      </p:pic>
      <p:pic>
        <p:nvPicPr>
          <p:cNvPr id="108" name="Google Shape;108;p2" descr="Icon&#10;&#10;Description automatically generated"/>
          <p:cNvPicPr preferRelativeResize="0"/>
          <p:nvPr/>
        </p:nvPicPr>
        <p:blipFill rotWithShape="1">
          <a:blip r:embed="rId4">
            <a:alphaModFix/>
          </a:blip>
          <a:srcRect/>
          <a:stretch/>
        </p:blipFill>
        <p:spPr>
          <a:xfrm>
            <a:off x="8124824" y="-338309"/>
            <a:ext cx="5646470" cy="317614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0"/>
          <p:cNvSpPr/>
          <p:nvPr/>
        </p:nvSpPr>
        <p:spPr>
          <a:xfrm>
            <a:off x="819570" y="-264695"/>
            <a:ext cx="7172325" cy="6435553"/>
          </a:xfrm>
          <a:prstGeom prst="rect">
            <a:avLst/>
          </a:prstGeom>
          <a:noFill/>
          <a:ln w="50800" cap="flat" cmpd="sng">
            <a:solidFill>
              <a:srgbClr val="208C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0"/>
          <p:cNvSpPr/>
          <p:nvPr/>
        </p:nvSpPr>
        <p:spPr>
          <a:xfrm>
            <a:off x="1115716" y="1804333"/>
            <a:ext cx="523572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2400" b="1">
                <a:solidFill>
                  <a:srgbClr val="1A4775"/>
                </a:solidFill>
                <a:latin typeface="Source Sans Pro Black"/>
                <a:ea typeface="Source Sans Pro Black"/>
                <a:cs typeface="Source Sans Pro Black"/>
                <a:sym typeface="Source Sans Pro Black"/>
              </a:rPr>
              <a:t>Activity 2: The consequences wheel</a:t>
            </a:r>
            <a:endParaRPr sz="2400" b="1">
              <a:solidFill>
                <a:srgbClr val="1A4775"/>
              </a:solidFill>
              <a:latin typeface="Source Sans Pro Black"/>
              <a:ea typeface="Source Sans Pro Black"/>
              <a:cs typeface="Source Sans Pro Black"/>
              <a:sym typeface="Source Sans Pro Black"/>
            </a:endParaRPr>
          </a:p>
        </p:txBody>
      </p:sp>
      <p:sp>
        <p:nvSpPr>
          <p:cNvPr id="300" name="Google Shape;300;p20"/>
          <p:cNvSpPr/>
          <p:nvPr/>
        </p:nvSpPr>
        <p:spPr>
          <a:xfrm>
            <a:off x="1115716" y="2879600"/>
            <a:ext cx="6349409" cy="286232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Source Sans Pro"/>
                <a:ea typeface="Source Sans Pro"/>
                <a:cs typeface="Source Sans Pro"/>
                <a:sym typeface="Source Sans Pro"/>
              </a:rPr>
              <a:t>Were there any unforeseen consequences which your wheel highlighted?</a:t>
            </a:r>
            <a:endParaRPr/>
          </a:p>
          <a:p>
            <a:pPr marL="342900" marR="0" lvl="0" indent="-215900" algn="l" rtl="0">
              <a:spcBef>
                <a:spcPts val="0"/>
              </a:spcBef>
              <a:spcAft>
                <a:spcPts val="0"/>
              </a:spcAft>
              <a:buClr>
                <a:schemeClr val="dk1"/>
              </a:buClr>
              <a:buSzPts val="2000"/>
              <a:buFont typeface="Arial"/>
              <a:buNone/>
            </a:pPr>
            <a:endParaRPr sz="2000">
              <a:solidFill>
                <a:schemeClr val="dk1"/>
              </a:solidFill>
              <a:latin typeface="Source Sans Pro"/>
              <a:ea typeface="Source Sans Pro"/>
              <a:cs typeface="Source Sans Pro"/>
              <a:sym typeface="Source Sans Pro"/>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Source Sans Pro"/>
                <a:ea typeface="Source Sans Pro"/>
                <a:cs typeface="Source Sans Pro"/>
                <a:sym typeface="Source Sans Pro"/>
              </a:rPr>
              <a:t>What local activities had global impacts within your consequences wheel? </a:t>
            </a:r>
            <a:endParaRPr/>
          </a:p>
          <a:p>
            <a:pPr marL="342900" marR="0" lvl="0" indent="-215900" algn="l" rtl="0">
              <a:spcBef>
                <a:spcPts val="0"/>
              </a:spcBef>
              <a:spcAft>
                <a:spcPts val="0"/>
              </a:spcAft>
              <a:buClr>
                <a:schemeClr val="dk1"/>
              </a:buClr>
              <a:buSzPts val="2000"/>
              <a:buFont typeface="Arial"/>
              <a:buNone/>
            </a:pPr>
            <a:endParaRPr sz="2000">
              <a:solidFill>
                <a:schemeClr val="dk1"/>
              </a:solidFill>
              <a:latin typeface="Source Sans Pro"/>
              <a:ea typeface="Source Sans Pro"/>
              <a:cs typeface="Source Sans Pro"/>
              <a:sym typeface="Source Sans Pro"/>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Source Sans Pro"/>
                <a:ea typeface="Source Sans Pro"/>
                <a:cs typeface="Source Sans Pro"/>
                <a:sym typeface="Source Sans Pro"/>
              </a:rPr>
              <a:t>How does procurement within the NHS support sustainable practices of consumption?</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pic>
        <p:nvPicPr>
          <p:cNvPr id="301" name="Google Shape;301;p20"/>
          <p:cNvPicPr preferRelativeResize="0"/>
          <p:nvPr/>
        </p:nvPicPr>
        <p:blipFill rotWithShape="1">
          <a:blip r:embed="rId3">
            <a:alphaModFix/>
          </a:blip>
          <a:srcRect/>
          <a:stretch/>
        </p:blipFill>
        <p:spPr>
          <a:xfrm>
            <a:off x="5205663" y="2953081"/>
            <a:ext cx="8062938" cy="3882155"/>
          </a:xfrm>
          <a:prstGeom prst="rect">
            <a:avLst/>
          </a:prstGeom>
          <a:noFill/>
          <a:ln>
            <a:noFill/>
          </a:ln>
        </p:spPr>
      </p:pic>
      <p:pic>
        <p:nvPicPr>
          <p:cNvPr id="302" name="Google Shape;302;p20"/>
          <p:cNvPicPr preferRelativeResize="0"/>
          <p:nvPr/>
        </p:nvPicPr>
        <p:blipFill rotWithShape="1">
          <a:blip r:embed="rId3">
            <a:alphaModFix/>
          </a:blip>
          <a:srcRect/>
          <a:stretch/>
        </p:blipFill>
        <p:spPr>
          <a:xfrm>
            <a:off x="7761271" y="1664679"/>
            <a:ext cx="5351822" cy="257680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1"/>
          <p:cNvSpPr/>
          <p:nvPr/>
        </p:nvSpPr>
        <p:spPr>
          <a:xfrm>
            <a:off x="831445" y="-133479"/>
            <a:ext cx="7172325" cy="5605692"/>
          </a:xfrm>
          <a:prstGeom prst="rect">
            <a:avLst/>
          </a:prstGeom>
          <a:solidFill>
            <a:srgbClr val="1A4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1"/>
          <p:cNvSpPr/>
          <p:nvPr/>
        </p:nvSpPr>
        <p:spPr>
          <a:xfrm>
            <a:off x="1152685" y="1666256"/>
            <a:ext cx="439735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2400" b="1">
                <a:solidFill>
                  <a:schemeClr val="lt1"/>
                </a:solidFill>
                <a:latin typeface="Source Sans Pro Black"/>
                <a:ea typeface="Source Sans Pro Black"/>
                <a:cs typeface="Source Sans Pro Black"/>
                <a:sym typeface="Source Sans Pro Black"/>
              </a:rPr>
              <a:t>Activity 3: A health emergency</a:t>
            </a:r>
            <a:endParaRPr sz="2400" b="1">
              <a:solidFill>
                <a:schemeClr val="lt1"/>
              </a:solidFill>
              <a:latin typeface="Source Sans Pro Black"/>
              <a:ea typeface="Source Sans Pro Black"/>
              <a:cs typeface="Source Sans Pro Black"/>
              <a:sym typeface="Source Sans Pro Black"/>
            </a:endParaRPr>
          </a:p>
        </p:txBody>
      </p:sp>
      <p:sp>
        <p:nvSpPr>
          <p:cNvPr id="309" name="Google Shape;309;p21"/>
          <p:cNvSpPr/>
          <p:nvPr/>
        </p:nvSpPr>
        <p:spPr>
          <a:xfrm>
            <a:off x="1207183" y="2401462"/>
            <a:ext cx="6420847" cy="21852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Source Sans Pro Black"/>
                <a:ea typeface="Source Sans Pro Black"/>
                <a:cs typeface="Source Sans Pro Black"/>
                <a:sym typeface="Source Sans Pro Black"/>
              </a:rPr>
              <a:t>Aims</a:t>
            </a:r>
            <a:endParaRPr/>
          </a:p>
          <a:p>
            <a:pPr marL="0" marR="0" lvl="0" indent="0" algn="l" rtl="0">
              <a:spcBef>
                <a:spcPts val="0"/>
              </a:spcBef>
              <a:spcAft>
                <a:spcPts val="0"/>
              </a:spcAft>
              <a:buNone/>
            </a:pPr>
            <a:endParaRPr sz="1800">
              <a:solidFill>
                <a:schemeClr val="lt1"/>
              </a:solidFill>
              <a:latin typeface="Source Sans Pro"/>
              <a:ea typeface="Source Sans Pro"/>
              <a:cs typeface="Source Sans Pro"/>
              <a:sym typeface="Source Sans Pro"/>
            </a:endParaRPr>
          </a:p>
          <a:p>
            <a:pPr marL="342900" marR="0" lvl="0" indent="-342900" algn="l" rtl="0">
              <a:spcBef>
                <a:spcPts val="0"/>
              </a:spcBef>
              <a:spcAft>
                <a:spcPts val="0"/>
              </a:spcAft>
              <a:buClr>
                <a:schemeClr val="lt1"/>
              </a:buClr>
              <a:buSzPts val="2000"/>
              <a:buFont typeface="Arial"/>
              <a:buChar char="•"/>
            </a:pPr>
            <a:r>
              <a:rPr lang="en-GB" sz="2000">
                <a:solidFill>
                  <a:schemeClr val="lt1"/>
                </a:solidFill>
                <a:latin typeface="Source Sans Pro"/>
                <a:ea typeface="Source Sans Pro"/>
                <a:cs typeface="Source Sans Pro"/>
                <a:sym typeface="Source Sans Pro"/>
              </a:rPr>
              <a:t>To examine the impact of climate change on public health locally and globally</a:t>
            </a:r>
            <a:endParaRPr/>
          </a:p>
          <a:p>
            <a:pPr marL="342900" marR="0" lvl="0" indent="-215900" algn="l" rtl="0">
              <a:spcBef>
                <a:spcPts val="0"/>
              </a:spcBef>
              <a:spcAft>
                <a:spcPts val="0"/>
              </a:spcAft>
              <a:buClr>
                <a:schemeClr val="dk1"/>
              </a:buClr>
              <a:buSzPts val="2000"/>
              <a:buFont typeface="Arial"/>
              <a:buNone/>
            </a:pPr>
            <a:endParaRPr sz="2000">
              <a:solidFill>
                <a:schemeClr val="lt1"/>
              </a:solidFill>
              <a:latin typeface="Source Sans Pro"/>
              <a:ea typeface="Source Sans Pro"/>
              <a:cs typeface="Source Sans Pro"/>
              <a:sym typeface="Source Sans Pro"/>
            </a:endParaRPr>
          </a:p>
          <a:p>
            <a:pPr marL="342900" marR="0" lvl="0" indent="-342900" algn="l" rtl="0">
              <a:spcBef>
                <a:spcPts val="0"/>
              </a:spcBef>
              <a:spcAft>
                <a:spcPts val="0"/>
              </a:spcAft>
              <a:buClr>
                <a:schemeClr val="lt1"/>
              </a:buClr>
              <a:buSzPts val="2000"/>
              <a:buFont typeface="Arial"/>
              <a:buChar char="•"/>
            </a:pPr>
            <a:r>
              <a:rPr lang="en-GB" sz="2000">
                <a:solidFill>
                  <a:schemeClr val="lt1"/>
                </a:solidFill>
                <a:latin typeface="Source Sans Pro"/>
                <a:ea typeface="Source Sans Pro"/>
                <a:cs typeface="Source Sans Pro"/>
                <a:sym typeface="Source Sans Pro"/>
              </a:rPr>
              <a:t>To consider the active role NHS Scotland practitioners can play in addressing this  </a:t>
            </a:r>
            <a:endParaRPr sz="2000">
              <a:solidFill>
                <a:schemeClr val="lt1"/>
              </a:solidFill>
              <a:latin typeface="Source Sans Pro"/>
              <a:ea typeface="Source Sans Pro"/>
              <a:cs typeface="Source Sans Pro"/>
              <a:sym typeface="Source Sans Pro"/>
            </a:endParaRPr>
          </a:p>
        </p:txBody>
      </p:sp>
      <p:pic>
        <p:nvPicPr>
          <p:cNvPr id="310" name="Google Shape;310;p21"/>
          <p:cNvPicPr preferRelativeResize="0"/>
          <p:nvPr/>
        </p:nvPicPr>
        <p:blipFill rotWithShape="1">
          <a:blip r:embed="rId3">
            <a:alphaModFix/>
          </a:blip>
          <a:srcRect/>
          <a:stretch/>
        </p:blipFill>
        <p:spPr>
          <a:xfrm>
            <a:off x="7762586" y="2646947"/>
            <a:ext cx="4768051" cy="47680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22"/>
          <p:cNvPicPr preferRelativeResize="0"/>
          <p:nvPr/>
        </p:nvPicPr>
        <p:blipFill rotWithShape="1">
          <a:blip r:embed="rId3">
            <a:alphaModFix/>
          </a:blip>
          <a:srcRect/>
          <a:stretch/>
        </p:blipFill>
        <p:spPr>
          <a:xfrm>
            <a:off x="1205243" y="2717884"/>
            <a:ext cx="3801895" cy="3801895"/>
          </a:xfrm>
          <a:prstGeom prst="rect">
            <a:avLst/>
          </a:prstGeom>
          <a:noFill/>
          <a:ln>
            <a:noFill/>
          </a:ln>
        </p:spPr>
      </p:pic>
      <p:pic>
        <p:nvPicPr>
          <p:cNvPr id="317" name="Google Shape;317;p22"/>
          <p:cNvPicPr preferRelativeResize="0"/>
          <p:nvPr/>
        </p:nvPicPr>
        <p:blipFill rotWithShape="1">
          <a:blip r:embed="rId4">
            <a:alphaModFix/>
          </a:blip>
          <a:srcRect/>
          <a:stretch/>
        </p:blipFill>
        <p:spPr>
          <a:xfrm>
            <a:off x="1148881" y="-41977"/>
            <a:ext cx="3801895" cy="3801895"/>
          </a:xfrm>
          <a:prstGeom prst="rect">
            <a:avLst/>
          </a:prstGeom>
          <a:noFill/>
          <a:ln>
            <a:noFill/>
          </a:ln>
        </p:spPr>
      </p:pic>
      <p:pic>
        <p:nvPicPr>
          <p:cNvPr id="318" name="Google Shape;318;p22"/>
          <p:cNvPicPr preferRelativeResize="0"/>
          <p:nvPr/>
        </p:nvPicPr>
        <p:blipFill rotWithShape="1">
          <a:blip r:embed="rId5">
            <a:alphaModFix/>
          </a:blip>
          <a:srcRect/>
          <a:stretch/>
        </p:blipFill>
        <p:spPr>
          <a:xfrm>
            <a:off x="4153740" y="2780643"/>
            <a:ext cx="3801895" cy="3801895"/>
          </a:xfrm>
          <a:prstGeom prst="rect">
            <a:avLst/>
          </a:prstGeom>
          <a:noFill/>
          <a:ln>
            <a:noFill/>
          </a:ln>
        </p:spPr>
      </p:pic>
      <p:sp>
        <p:nvSpPr>
          <p:cNvPr id="319" name="Google Shape;319;p22"/>
          <p:cNvSpPr txBox="1">
            <a:spLocks noGrp="1"/>
          </p:cNvSpPr>
          <p:nvPr>
            <p:ph type="title"/>
          </p:nvPr>
        </p:nvSpPr>
        <p:spPr>
          <a:xfrm>
            <a:off x="376595" y="-32705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A4774"/>
              </a:buClr>
              <a:buSzPts val="2400"/>
              <a:buFont typeface="Source Sans Pro Black"/>
              <a:buNone/>
            </a:pPr>
            <a:r>
              <a:rPr lang="en-GB" sz="2400" b="1">
                <a:solidFill>
                  <a:srgbClr val="1A4774"/>
                </a:solidFill>
                <a:latin typeface="Source Sans Pro Black"/>
                <a:ea typeface="Source Sans Pro Black"/>
                <a:cs typeface="Source Sans Pro Black"/>
                <a:sym typeface="Source Sans Pro Black"/>
              </a:rPr>
              <a:t>Activity 3: Health inequalities</a:t>
            </a:r>
            <a:endParaRPr/>
          </a:p>
        </p:txBody>
      </p:sp>
      <p:sp>
        <p:nvSpPr>
          <p:cNvPr id="320" name="Google Shape;320;p22"/>
          <p:cNvSpPr/>
          <p:nvPr/>
        </p:nvSpPr>
        <p:spPr>
          <a:xfrm>
            <a:off x="0" y="6286500"/>
            <a:ext cx="12192000" cy="571500"/>
          </a:xfrm>
          <a:prstGeom prst="rect">
            <a:avLst/>
          </a:prstGeom>
          <a:solidFill>
            <a:srgbClr val="1A47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1" name="Google Shape;321;p22"/>
          <p:cNvSpPr/>
          <p:nvPr/>
        </p:nvSpPr>
        <p:spPr>
          <a:xfrm>
            <a:off x="0" y="0"/>
            <a:ext cx="12192000" cy="571500"/>
          </a:xfrm>
          <a:prstGeom prst="rect">
            <a:avLst/>
          </a:prstGeom>
          <a:solidFill>
            <a:srgbClr val="1A47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2" name="Google Shape;322;p22"/>
          <p:cNvSpPr/>
          <p:nvPr/>
        </p:nvSpPr>
        <p:spPr>
          <a:xfrm>
            <a:off x="470105" y="2925032"/>
            <a:ext cx="528000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a:solidFill>
                  <a:schemeClr val="dk1"/>
                </a:solidFill>
                <a:latin typeface="Source Sans Pro"/>
                <a:ea typeface="Source Sans Pro"/>
                <a:cs typeface="Source Sans Pro"/>
                <a:sym typeface="Source Sans Pro"/>
              </a:rPr>
              <a:t>Air pollution impacts </a:t>
            </a:r>
            <a:endParaRPr sz="1400">
              <a:solidFill>
                <a:schemeClr val="dk1"/>
              </a:solidFill>
              <a:latin typeface="Source Sans Pro"/>
              <a:ea typeface="Source Sans Pro"/>
              <a:cs typeface="Source Sans Pro"/>
              <a:sym typeface="Source Sans Pro"/>
            </a:endParaRPr>
          </a:p>
          <a:p>
            <a:pPr marL="0" marR="0" lvl="0" indent="0" algn="ctr" rtl="0">
              <a:spcBef>
                <a:spcPts val="0"/>
              </a:spcBef>
              <a:spcAft>
                <a:spcPts val="0"/>
              </a:spcAft>
              <a:buNone/>
            </a:pPr>
            <a:r>
              <a:rPr lang="en-GB" sz="1400">
                <a:solidFill>
                  <a:schemeClr val="dk1"/>
                </a:solidFill>
                <a:latin typeface="Source Sans Pro"/>
                <a:ea typeface="Source Sans Pro"/>
                <a:cs typeface="Source Sans Pro"/>
                <a:sym typeface="Source Sans Pro"/>
              </a:rPr>
              <a:t>on respiratory illnesses </a:t>
            </a:r>
            <a:endParaRPr sz="1400">
              <a:solidFill>
                <a:schemeClr val="dk1"/>
              </a:solidFill>
              <a:latin typeface="Calibri"/>
              <a:ea typeface="Calibri"/>
              <a:cs typeface="Calibri"/>
              <a:sym typeface="Calibri"/>
            </a:endParaRPr>
          </a:p>
          <a:p>
            <a:pPr marL="0" marR="0" lvl="0" indent="0" algn="ctr" rtl="0">
              <a:spcBef>
                <a:spcPts val="0"/>
              </a:spcBef>
              <a:spcAft>
                <a:spcPts val="0"/>
              </a:spcAft>
              <a:buNone/>
            </a:pPr>
            <a:endParaRPr sz="1400">
              <a:solidFill>
                <a:schemeClr val="dk1"/>
              </a:solidFill>
              <a:latin typeface="Source Sans Pro"/>
              <a:ea typeface="Source Sans Pro"/>
              <a:cs typeface="Source Sans Pro"/>
              <a:sym typeface="Source Sans Pro"/>
            </a:endParaRPr>
          </a:p>
        </p:txBody>
      </p:sp>
      <p:pic>
        <p:nvPicPr>
          <p:cNvPr id="323" name="Google Shape;323;p22"/>
          <p:cNvPicPr preferRelativeResize="0"/>
          <p:nvPr/>
        </p:nvPicPr>
        <p:blipFill rotWithShape="1">
          <a:blip r:embed="rId6">
            <a:alphaModFix/>
          </a:blip>
          <a:srcRect/>
          <a:stretch/>
        </p:blipFill>
        <p:spPr>
          <a:xfrm>
            <a:off x="7222782" y="-44196"/>
            <a:ext cx="3801895" cy="3801895"/>
          </a:xfrm>
          <a:prstGeom prst="rect">
            <a:avLst/>
          </a:prstGeom>
          <a:noFill/>
          <a:ln>
            <a:noFill/>
          </a:ln>
        </p:spPr>
      </p:pic>
      <p:pic>
        <p:nvPicPr>
          <p:cNvPr id="324" name="Google Shape;324;p22"/>
          <p:cNvPicPr preferRelativeResize="0"/>
          <p:nvPr/>
        </p:nvPicPr>
        <p:blipFill rotWithShape="1">
          <a:blip r:embed="rId7">
            <a:alphaModFix/>
          </a:blip>
          <a:srcRect/>
          <a:stretch/>
        </p:blipFill>
        <p:spPr>
          <a:xfrm>
            <a:off x="4106208" y="-78158"/>
            <a:ext cx="3801895" cy="3801895"/>
          </a:xfrm>
          <a:prstGeom prst="rect">
            <a:avLst/>
          </a:prstGeom>
          <a:noFill/>
          <a:ln>
            <a:noFill/>
          </a:ln>
        </p:spPr>
      </p:pic>
      <p:pic>
        <p:nvPicPr>
          <p:cNvPr id="325" name="Google Shape;325;p22"/>
          <p:cNvPicPr preferRelativeResize="0"/>
          <p:nvPr/>
        </p:nvPicPr>
        <p:blipFill rotWithShape="1">
          <a:blip r:embed="rId8">
            <a:alphaModFix/>
          </a:blip>
          <a:srcRect/>
          <a:stretch/>
        </p:blipFill>
        <p:spPr>
          <a:xfrm>
            <a:off x="7316105" y="2782170"/>
            <a:ext cx="3801895" cy="3801895"/>
          </a:xfrm>
          <a:prstGeom prst="rect">
            <a:avLst/>
          </a:prstGeom>
          <a:noFill/>
          <a:ln>
            <a:noFill/>
          </a:ln>
        </p:spPr>
      </p:pic>
      <p:sp>
        <p:nvSpPr>
          <p:cNvPr id="326" name="Google Shape;326;p22"/>
          <p:cNvSpPr txBox="1"/>
          <p:nvPr/>
        </p:nvSpPr>
        <p:spPr>
          <a:xfrm>
            <a:off x="3338400" y="2900400"/>
            <a:ext cx="587520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a:solidFill>
                  <a:schemeClr val="dk1"/>
                </a:solidFill>
                <a:latin typeface="Source Sans Pro"/>
                <a:ea typeface="Source Sans Pro"/>
                <a:cs typeface="Source Sans Pro"/>
                <a:sym typeface="Source Sans Pro"/>
              </a:rPr>
              <a:t>Diets high in meat, dairy and soy are bad </a:t>
            </a:r>
            <a:endParaRPr sz="1400">
              <a:solidFill>
                <a:schemeClr val="dk1"/>
              </a:solidFill>
              <a:latin typeface="Calibri"/>
              <a:ea typeface="Calibri"/>
              <a:cs typeface="Calibri"/>
              <a:sym typeface="Calibri"/>
            </a:endParaRPr>
          </a:p>
          <a:p>
            <a:pPr marL="0" marR="0" lvl="0" indent="0" algn="ctr" rtl="0">
              <a:spcBef>
                <a:spcPts val="0"/>
              </a:spcBef>
              <a:spcAft>
                <a:spcPts val="0"/>
              </a:spcAft>
              <a:buNone/>
            </a:pPr>
            <a:r>
              <a:rPr lang="en-GB" sz="1400">
                <a:solidFill>
                  <a:schemeClr val="dk1"/>
                </a:solidFill>
                <a:latin typeface="Source Sans Pro"/>
                <a:ea typeface="Source Sans Pro"/>
                <a:cs typeface="Source Sans Pro"/>
                <a:sym typeface="Source Sans Pro"/>
              </a:rPr>
              <a:t>for the planet and bad for human health​</a:t>
            </a:r>
            <a:endParaRPr sz="14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400">
              <a:solidFill>
                <a:schemeClr val="dk1"/>
              </a:solidFill>
              <a:latin typeface="Source Sans Pro"/>
              <a:ea typeface="Source Sans Pro"/>
              <a:cs typeface="Source Sans Pro"/>
              <a:sym typeface="Source Sans Pro"/>
            </a:endParaRPr>
          </a:p>
        </p:txBody>
      </p:sp>
      <p:sp>
        <p:nvSpPr>
          <p:cNvPr id="327" name="Google Shape;327;p22"/>
          <p:cNvSpPr txBox="1"/>
          <p:nvPr/>
        </p:nvSpPr>
        <p:spPr>
          <a:xfrm>
            <a:off x="7436400" y="2918400"/>
            <a:ext cx="367920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a:solidFill>
                  <a:schemeClr val="dk1"/>
                </a:solidFill>
                <a:latin typeface="Source Sans Pro"/>
                <a:ea typeface="Source Sans Pro"/>
                <a:cs typeface="Source Sans Pro"/>
                <a:sym typeface="Source Sans Pro"/>
              </a:rPr>
              <a:t>Food security is compromised </a:t>
            </a:r>
            <a:endParaRPr sz="1400">
              <a:solidFill>
                <a:schemeClr val="dk1"/>
              </a:solidFill>
              <a:latin typeface="Calibri"/>
              <a:ea typeface="Calibri"/>
              <a:cs typeface="Calibri"/>
              <a:sym typeface="Calibri"/>
            </a:endParaRPr>
          </a:p>
          <a:p>
            <a:pPr marL="0" marR="0" lvl="0" indent="0" algn="ctr" rtl="0">
              <a:spcBef>
                <a:spcPts val="0"/>
              </a:spcBef>
              <a:spcAft>
                <a:spcPts val="0"/>
              </a:spcAft>
              <a:buNone/>
            </a:pPr>
            <a:r>
              <a:rPr lang="en-GB" sz="1400">
                <a:solidFill>
                  <a:schemeClr val="dk1"/>
                </a:solidFill>
                <a:latin typeface="Source Sans Pro"/>
                <a:ea typeface="Source Sans Pro"/>
                <a:cs typeface="Source Sans Pro"/>
                <a:sym typeface="Source Sans Pro"/>
              </a:rPr>
              <a:t>by flood and drought​​</a:t>
            </a:r>
            <a:endParaRPr sz="140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400"/>
              <a:buFont typeface="Calibri"/>
              <a:buNone/>
            </a:pPr>
            <a:endParaRPr sz="1400">
              <a:solidFill>
                <a:schemeClr val="dk1"/>
              </a:solidFill>
              <a:latin typeface="Source Sans Pro"/>
              <a:ea typeface="Source Sans Pro"/>
              <a:cs typeface="Source Sans Pro"/>
              <a:sym typeface="Source Sans Pro"/>
            </a:endParaRPr>
          </a:p>
        </p:txBody>
      </p:sp>
      <p:sp>
        <p:nvSpPr>
          <p:cNvPr id="328" name="Google Shape;328;p22"/>
          <p:cNvSpPr txBox="1"/>
          <p:nvPr/>
        </p:nvSpPr>
        <p:spPr>
          <a:xfrm>
            <a:off x="1736400" y="5846400"/>
            <a:ext cx="27432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a:solidFill>
                  <a:schemeClr val="dk1"/>
                </a:solidFill>
                <a:latin typeface="Source Sans Pro"/>
                <a:ea typeface="Source Sans Pro"/>
                <a:cs typeface="Source Sans Pro"/>
                <a:sym typeface="Source Sans Pro"/>
              </a:rPr>
              <a:t>Water borne disease increases​​​</a:t>
            </a:r>
            <a:endParaRPr sz="140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400"/>
              <a:buFont typeface="Calibri"/>
              <a:buNone/>
            </a:pPr>
            <a:endParaRPr sz="1400">
              <a:solidFill>
                <a:schemeClr val="dk1"/>
              </a:solidFill>
              <a:latin typeface="Source Sans Pro"/>
              <a:ea typeface="Source Sans Pro"/>
              <a:cs typeface="Source Sans Pro"/>
              <a:sym typeface="Source Sans Pro"/>
            </a:endParaRPr>
          </a:p>
        </p:txBody>
      </p:sp>
      <p:sp>
        <p:nvSpPr>
          <p:cNvPr id="329" name="Google Shape;329;p22"/>
          <p:cNvSpPr txBox="1"/>
          <p:nvPr/>
        </p:nvSpPr>
        <p:spPr>
          <a:xfrm>
            <a:off x="4538400" y="5738400"/>
            <a:ext cx="303120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a:solidFill>
                  <a:schemeClr val="dk1"/>
                </a:solidFill>
                <a:latin typeface="Source Sans Pro"/>
                <a:ea typeface="Source Sans Pro"/>
                <a:cs typeface="Source Sans Pro"/>
                <a:sym typeface="Source Sans Pro"/>
              </a:rPr>
              <a:t>Secure shelter compromised by flooding and wildfires​​​​</a:t>
            </a:r>
            <a:endParaRPr sz="140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400"/>
              <a:buFont typeface="Calibri"/>
              <a:buNone/>
            </a:pPr>
            <a:endParaRPr sz="1400">
              <a:solidFill>
                <a:schemeClr val="dk1"/>
              </a:solidFill>
              <a:latin typeface="Source Sans Pro"/>
              <a:ea typeface="Source Sans Pro"/>
              <a:cs typeface="Source Sans Pro"/>
              <a:sym typeface="Source Sans Pro"/>
            </a:endParaRPr>
          </a:p>
        </p:txBody>
      </p:sp>
      <p:sp>
        <p:nvSpPr>
          <p:cNvPr id="330" name="Google Shape;330;p22"/>
          <p:cNvSpPr txBox="1"/>
          <p:nvPr/>
        </p:nvSpPr>
        <p:spPr>
          <a:xfrm>
            <a:off x="7844400" y="5738400"/>
            <a:ext cx="27432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a:solidFill>
                  <a:schemeClr val="dk1"/>
                </a:solidFill>
                <a:latin typeface="Source Sans Pro"/>
                <a:ea typeface="Source Sans Pro"/>
                <a:cs typeface="Source Sans Pro"/>
                <a:sym typeface="Source Sans Pro"/>
              </a:rPr>
              <a:t>Clean water compromised by flood and drought </a:t>
            </a:r>
            <a:endParaRPr sz="14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3"/>
          <p:cNvSpPr/>
          <p:nvPr/>
        </p:nvSpPr>
        <p:spPr>
          <a:xfrm>
            <a:off x="831445" y="-133479"/>
            <a:ext cx="7172325" cy="5996328"/>
          </a:xfrm>
          <a:prstGeom prst="rect">
            <a:avLst/>
          </a:prstGeom>
          <a:noFill/>
          <a:ln w="50800" cap="flat" cmpd="sng">
            <a:solidFill>
              <a:srgbClr val="208C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3"/>
          <p:cNvSpPr/>
          <p:nvPr/>
        </p:nvSpPr>
        <p:spPr>
          <a:xfrm>
            <a:off x="1158696" y="1971480"/>
            <a:ext cx="439735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2400" b="1">
                <a:solidFill>
                  <a:srgbClr val="1A4775"/>
                </a:solidFill>
                <a:latin typeface="Source Sans Pro Black"/>
                <a:ea typeface="Source Sans Pro Black"/>
                <a:cs typeface="Source Sans Pro Black"/>
                <a:sym typeface="Source Sans Pro Black"/>
              </a:rPr>
              <a:t>Activity 3: A health emergency</a:t>
            </a:r>
            <a:endParaRPr/>
          </a:p>
        </p:txBody>
      </p:sp>
      <p:sp>
        <p:nvSpPr>
          <p:cNvPr id="338" name="Google Shape;338;p23"/>
          <p:cNvSpPr/>
          <p:nvPr/>
        </p:nvSpPr>
        <p:spPr>
          <a:xfrm>
            <a:off x="1156290" y="2799848"/>
            <a:ext cx="5473409"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u="sng">
                <a:solidFill>
                  <a:schemeClr val="dk1"/>
                </a:solidFill>
                <a:latin typeface="Source Sans Pro"/>
                <a:ea typeface="Source Sans Pro"/>
                <a:cs typeface="Source Sans Pro"/>
                <a:sym typeface="Source Sans Pro"/>
                <a:hlinkClick r:id="rId3">
                  <a:extLst>
                    <a:ext uri="{A12FA001-AC4F-418D-AE19-62706E023703}">
                      <ahyp:hlinkClr xmlns:ahyp="http://schemas.microsoft.com/office/drawing/2018/hyperlinkcolor" xmlns="" val="tx"/>
                    </a:ext>
                  </a:extLst>
                </a:hlinkClick>
              </a:rPr>
              <a:t>Watch this 10 minute clip </a:t>
            </a:r>
            <a:r>
              <a:rPr lang="en-GB" sz="1800">
                <a:solidFill>
                  <a:schemeClr val="dk1"/>
                </a:solidFill>
                <a:latin typeface="Source Sans Pro"/>
                <a:ea typeface="Source Sans Pro"/>
                <a:cs typeface="Source Sans Pro"/>
                <a:sym typeface="Source Sans Pro"/>
              </a:rPr>
              <a:t>and listen to David Pencheon – Honorary Professor and an Associate at the Medical and Health School at the University of Exeter – explain why we can not stay silent on this issue. </a:t>
            </a:r>
            <a:endParaRPr sz="1800">
              <a:solidFill>
                <a:schemeClr val="dk1"/>
              </a:solidFill>
              <a:latin typeface="Source Sans Pro"/>
              <a:ea typeface="Source Sans Pro"/>
              <a:cs typeface="Source Sans Pro"/>
              <a:sym typeface="Source Sans Pro"/>
            </a:endParaRPr>
          </a:p>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pic>
        <p:nvPicPr>
          <p:cNvPr id="339" name="Google Shape;339;p23" descr="Icon&#10;&#10;Description automatically generated"/>
          <p:cNvPicPr preferRelativeResize="0"/>
          <p:nvPr/>
        </p:nvPicPr>
        <p:blipFill rotWithShape="1">
          <a:blip r:embed="rId4">
            <a:alphaModFix/>
          </a:blip>
          <a:srcRect/>
          <a:stretch/>
        </p:blipFill>
        <p:spPr>
          <a:xfrm>
            <a:off x="5365951" y="1505224"/>
            <a:ext cx="9516077" cy="535277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4"/>
          <p:cNvSpPr/>
          <p:nvPr/>
        </p:nvSpPr>
        <p:spPr>
          <a:xfrm rot="628038">
            <a:off x="9975611" y="-1477388"/>
            <a:ext cx="1320240" cy="13687572"/>
          </a:xfrm>
          <a:prstGeom prst="rect">
            <a:avLst/>
          </a:prstGeom>
          <a:solidFill>
            <a:srgbClr val="1A4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4"/>
          <p:cNvSpPr/>
          <p:nvPr/>
        </p:nvSpPr>
        <p:spPr>
          <a:xfrm>
            <a:off x="816783" y="1968568"/>
            <a:ext cx="510588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rgbClr val="1A4774"/>
                </a:solidFill>
                <a:latin typeface="Source Sans Pro Black"/>
                <a:ea typeface="Source Sans Pro Black"/>
                <a:cs typeface="Source Sans Pro Black"/>
                <a:sym typeface="Source Sans Pro Black"/>
              </a:rPr>
              <a:t>Activity 3: A health emergency</a:t>
            </a:r>
            <a:endParaRPr sz="2800" b="1">
              <a:solidFill>
                <a:srgbClr val="1A4774"/>
              </a:solidFill>
              <a:latin typeface="Source Sans Pro Black"/>
              <a:ea typeface="Source Sans Pro Black"/>
              <a:cs typeface="Source Sans Pro Black"/>
              <a:sym typeface="Source Sans Pro Black"/>
            </a:endParaRPr>
          </a:p>
        </p:txBody>
      </p:sp>
      <p:sp>
        <p:nvSpPr>
          <p:cNvPr id="347" name="Google Shape;347;p24"/>
          <p:cNvSpPr/>
          <p:nvPr/>
        </p:nvSpPr>
        <p:spPr>
          <a:xfrm>
            <a:off x="816783" y="2774305"/>
            <a:ext cx="7268438" cy="255454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Source Sans Pro"/>
                <a:ea typeface="Source Sans Pro"/>
                <a:cs typeface="Source Sans Pro"/>
                <a:sym typeface="Source Sans Pro"/>
              </a:rPr>
              <a:t>Globally, the most serious impacts of climate change are being felt by communities that are already vulnerable and have done the least to cause global warming. Do you think responsibility for climate change is addressed sufficiently?</a:t>
            </a:r>
            <a:endParaRPr/>
          </a:p>
          <a:p>
            <a:pPr marL="342900" marR="0" lvl="0" indent="-215900" algn="l" rtl="0">
              <a:spcBef>
                <a:spcPts val="0"/>
              </a:spcBef>
              <a:spcAft>
                <a:spcPts val="0"/>
              </a:spcAft>
              <a:buClr>
                <a:schemeClr val="dk1"/>
              </a:buClr>
              <a:buSzPts val="2000"/>
              <a:buFont typeface="Arial"/>
              <a:buNone/>
            </a:pPr>
            <a:endParaRPr sz="2000">
              <a:solidFill>
                <a:schemeClr val="dk1"/>
              </a:solidFill>
              <a:latin typeface="Source Sans Pro"/>
              <a:ea typeface="Source Sans Pro"/>
              <a:cs typeface="Source Sans Pro"/>
              <a:sym typeface="Source Sans Pro"/>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Source Sans Pro"/>
                <a:ea typeface="Source Sans Pro"/>
                <a:cs typeface="Source Sans Pro"/>
                <a:sym typeface="Source Sans Pro"/>
              </a:rPr>
              <a:t>What does climate change show us about how interconnected we are on a global and individual level?</a:t>
            </a:r>
            <a:endParaRPr/>
          </a:p>
          <a:p>
            <a:pPr marL="342900" marR="0" lvl="0" indent="-215900" algn="l" rtl="0">
              <a:spcBef>
                <a:spcPts val="0"/>
              </a:spcBef>
              <a:spcAft>
                <a:spcPts val="0"/>
              </a:spcAft>
              <a:buClr>
                <a:schemeClr val="dk1"/>
              </a:buClr>
              <a:buSzPts val="2000"/>
              <a:buFont typeface="Arial"/>
              <a:buNone/>
            </a:pPr>
            <a:endParaRPr sz="2000">
              <a:solidFill>
                <a:schemeClr val="dk1"/>
              </a:solidFill>
              <a:latin typeface="Source Sans Pro"/>
              <a:ea typeface="Source Sans Pro"/>
              <a:cs typeface="Source Sans Pro"/>
              <a:sym typeface="Source Sans Pro"/>
            </a:endParaRPr>
          </a:p>
        </p:txBody>
      </p:sp>
      <p:sp>
        <p:nvSpPr>
          <p:cNvPr id="348" name="Google Shape;348;p24"/>
          <p:cNvSpPr/>
          <p:nvPr/>
        </p:nvSpPr>
        <p:spPr>
          <a:xfrm rot="628038">
            <a:off x="11122154" y="-1136730"/>
            <a:ext cx="1320240" cy="13687572"/>
          </a:xfrm>
          <a:prstGeom prst="rect">
            <a:avLst/>
          </a:prstGeom>
          <a:solidFill>
            <a:srgbClr val="1295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25" descr="A picture containing logo&#10;&#10;Description automatically generated"/>
          <p:cNvPicPr preferRelativeResize="0"/>
          <p:nvPr/>
        </p:nvPicPr>
        <p:blipFill rotWithShape="1">
          <a:blip r:embed="rId3">
            <a:alphaModFix/>
          </a:blip>
          <a:srcRect/>
          <a:stretch/>
        </p:blipFill>
        <p:spPr>
          <a:xfrm>
            <a:off x="3314700" y="1911334"/>
            <a:ext cx="5434011" cy="3056631"/>
          </a:xfrm>
          <a:prstGeom prst="rect">
            <a:avLst/>
          </a:prstGeom>
          <a:noFill/>
          <a:ln>
            <a:noFill/>
          </a:ln>
        </p:spPr>
      </p:pic>
      <p:pic>
        <p:nvPicPr>
          <p:cNvPr id="355" name="Google Shape;355;p25"/>
          <p:cNvPicPr preferRelativeResize="0"/>
          <p:nvPr/>
        </p:nvPicPr>
        <p:blipFill rotWithShape="1">
          <a:blip r:embed="rId4">
            <a:alphaModFix/>
          </a:blip>
          <a:srcRect/>
          <a:stretch/>
        </p:blipFill>
        <p:spPr>
          <a:xfrm>
            <a:off x="-416031" y="1964512"/>
            <a:ext cx="5207067" cy="2928975"/>
          </a:xfrm>
          <a:prstGeom prst="rect">
            <a:avLst/>
          </a:prstGeom>
          <a:noFill/>
          <a:ln>
            <a:noFill/>
          </a:ln>
        </p:spPr>
      </p:pic>
      <p:sp>
        <p:nvSpPr>
          <p:cNvPr id="356" name="Google Shape;356;p25"/>
          <p:cNvSpPr/>
          <p:nvPr/>
        </p:nvSpPr>
        <p:spPr>
          <a:xfrm>
            <a:off x="1515928" y="4957313"/>
            <a:ext cx="134314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1A4775"/>
                </a:solidFill>
                <a:latin typeface="Source Sans Pro Black"/>
                <a:ea typeface="Source Sans Pro Black"/>
                <a:cs typeface="Source Sans Pro Black"/>
                <a:sym typeface="Source Sans Pro Black"/>
              </a:rPr>
              <a:t>Think</a:t>
            </a:r>
            <a:endParaRPr/>
          </a:p>
        </p:txBody>
      </p:sp>
      <p:sp>
        <p:nvSpPr>
          <p:cNvPr id="357" name="Google Shape;357;p25"/>
          <p:cNvSpPr/>
          <p:nvPr/>
        </p:nvSpPr>
        <p:spPr>
          <a:xfrm>
            <a:off x="9835327" y="4957313"/>
            <a:ext cx="189819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1A4775"/>
                </a:solidFill>
                <a:latin typeface="Source Sans Pro Black"/>
                <a:ea typeface="Source Sans Pro Black"/>
                <a:cs typeface="Source Sans Pro Black"/>
                <a:sym typeface="Source Sans Pro Black"/>
              </a:rPr>
              <a:t>Reflect</a:t>
            </a:r>
            <a:endParaRPr/>
          </a:p>
        </p:txBody>
      </p:sp>
      <p:sp>
        <p:nvSpPr>
          <p:cNvPr id="358" name="Google Shape;358;p25"/>
          <p:cNvSpPr/>
          <p:nvPr/>
        </p:nvSpPr>
        <p:spPr>
          <a:xfrm>
            <a:off x="5623603" y="4957313"/>
            <a:ext cx="134314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1A4775"/>
                </a:solidFill>
                <a:latin typeface="Source Sans Pro Black"/>
                <a:ea typeface="Source Sans Pro Black"/>
                <a:cs typeface="Source Sans Pro Black"/>
                <a:sym typeface="Source Sans Pro Black"/>
              </a:rPr>
              <a:t>Act</a:t>
            </a:r>
            <a:endParaRPr/>
          </a:p>
        </p:txBody>
      </p:sp>
      <p:sp>
        <p:nvSpPr>
          <p:cNvPr id="359" name="Google Shape;359;p25"/>
          <p:cNvSpPr/>
          <p:nvPr/>
        </p:nvSpPr>
        <p:spPr>
          <a:xfrm>
            <a:off x="0" y="6286500"/>
            <a:ext cx="12192000" cy="571500"/>
          </a:xfrm>
          <a:prstGeom prst="rect">
            <a:avLst/>
          </a:prstGeom>
          <a:solidFill>
            <a:srgbClr val="1A47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0" name="Google Shape;360;p25"/>
          <p:cNvSpPr/>
          <p:nvPr/>
        </p:nvSpPr>
        <p:spPr>
          <a:xfrm>
            <a:off x="-142875" y="-4900"/>
            <a:ext cx="12349162" cy="571500"/>
          </a:xfrm>
          <a:prstGeom prst="rect">
            <a:avLst/>
          </a:prstGeom>
          <a:solidFill>
            <a:srgbClr val="1A47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61" name="Google Shape;361;p25"/>
          <p:cNvPicPr preferRelativeResize="0"/>
          <p:nvPr/>
        </p:nvPicPr>
        <p:blipFill rotWithShape="1">
          <a:blip r:embed="rId5">
            <a:alphaModFix/>
          </a:blip>
          <a:srcRect/>
          <a:stretch/>
        </p:blipFill>
        <p:spPr>
          <a:xfrm>
            <a:off x="6871406" y="1698937"/>
            <a:ext cx="6793133" cy="326902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6"/>
          <p:cNvSpPr/>
          <p:nvPr/>
        </p:nvSpPr>
        <p:spPr>
          <a:xfrm>
            <a:off x="1521973" y="1553094"/>
            <a:ext cx="9148054" cy="4710546"/>
          </a:xfrm>
          <a:prstGeom prst="rect">
            <a:avLst/>
          </a:prstGeom>
          <a:solidFill>
            <a:srgbClr val="1A4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6"/>
          <p:cNvSpPr/>
          <p:nvPr/>
        </p:nvSpPr>
        <p:spPr>
          <a:xfrm>
            <a:off x="1660518" y="1116509"/>
            <a:ext cx="229261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rgbClr val="1A4775"/>
                </a:solidFill>
                <a:latin typeface="Source Sans Pro Black"/>
                <a:ea typeface="Source Sans Pro Black"/>
                <a:cs typeface="Source Sans Pro Black"/>
                <a:sym typeface="Source Sans Pro Black"/>
              </a:rPr>
              <a:t>Think - listen</a:t>
            </a:r>
            <a:endParaRPr/>
          </a:p>
        </p:txBody>
      </p:sp>
      <p:sp>
        <p:nvSpPr>
          <p:cNvPr id="369" name="Google Shape;369;p26"/>
          <p:cNvSpPr/>
          <p:nvPr/>
        </p:nvSpPr>
        <p:spPr>
          <a:xfrm>
            <a:off x="2153055" y="2631094"/>
            <a:ext cx="7885890"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u="sng">
                <a:solidFill>
                  <a:schemeClr val="lt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ISSOP May Climate Change Webinar – YouTube</a:t>
            </a:r>
            <a:endParaRPr sz="2000">
              <a:solidFill>
                <a:schemeClr val="lt1"/>
              </a:solidFill>
              <a:latin typeface="Calibri"/>
              <a:ea typeface="Calibri"/>
              <a:cs typeface="Calibri"/>
              <a:sym typeface="Calibri"/>
            </a:endParaRPr>
          </a:p>
          <a:p>
            <a:pPr marL="0" marR="0" lvl="0" indent="0" algn="l" rtl="0">
              <a:spcBef>
                <a:spcPts val="0"/>
              </a:spcBef>
              <a:spcAft>
                <a:spcPts val="0"/>
              </a:spcAft>
              <a:buNone/>
            </a:pPr>
            <a:r>
              <a:rPr lang="en-GB" sz="2000">
                <a:solidFill>
                  <a:schemeClr val="lt1"/>
                </a:solidFill>
                <a:latin typeface="Calibri"/>
                <a:ea typeface="Calibri"/>
                <a:cs typeface="Calibri"/>
                <a:sym typeface="Calibri"/>
              </a:rPr>
              <a:t>Presentation by Todd Sack, founder mygreendoctor.org – advice and support to adopt sustainability as a core value for your practice (4.46 – 15.25) </a:t>
            </a:r>
            <a:endParaRPr sz="2000">
              <a:solidFill>
                <a:schemeClr val="lt1"/>
              </a:solidFill>
              <a:latin typeface="Calibri"/>
              <a:ea typeface="Calibri"/>
              <a:cs typeface="Calibri"/>
              <a:sym typeface="Calibri"/>
            </a:endParaRPr>
          </a:p>
          <a:p>
            <a:pPr marL="0" marR="0" lvl="0" indent="0" algn="l" rtl="0">
              <a:spcBef>
                <a:spcPts val="0"/>
              </a:spcBef>
              <a:spcAft>
                <a:spcPts val="0"/>
              </a:spcAft>
              <a:buNone/>
            </a:pPr>
            <a:endParaRPr sz="2000">
              <a:solidFill>
                <a:schemeClr val="lt1"/>
              </a:solidFill>
              <a:latin typeface="Calibri"/>
              <a:ea typeface="Calibri"/>
              <a:cs typeface="Calibri"/>
              <a:sym typeface="Calibri"/>
            </a:endParaRPr>
          </a:p>
          <a:p>
            <a:pPr marL="0" marR="0" lvl="0" indent="0" algn="l" rtl="0">
              <a:spcBef>
                <a:spcPts val="0"/>
              </a:spcBef>
              <a:spcAft>
                <a:spcPts val="0"/>
              </a:spcAft>
              <a:buNone/>
            </a:pPr>
            <a:r>
              <a:rPr lang="en-GB" sz="2000" u="sng">
                <a:solidFill>
                  <a:schemeClr val="lt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Great Ormand Street – reducing single use plastic  </a:t>
            </a:r>
            <a:endParaRPr sz="2000">
              <a:solidFill>
                <a:schemeClr val="lt1"/>
              </a:solidFill>
              <a:latin typeface="Calibri"/>
              <a:ea typeface="Calibri"/>
              <a:cs typeface="Calibri"/>
              <a:sym typeface="Calibri"/>
            </a:endParaRPr>
          </a:p>
          <a:p>
            <a:pPr marL="0" marR="0" lvl="0" indent="0" algn="l" rtl="0">
              <a:spcBef>
                <a:spcPts val="0"/>
              </a:spcBef>
              <a:spcAft>
                <a:spcPts val="0"/>
              </a:spcAft>
              <a:buNone/>
            </a:pPr>
            <a:r>
              <a:rPr lang="en-GB" sz="2000">
                <a:solidFill>
                  <a:schemeClr val="lt1"/>
                </a:solidFill>
                <a:latin typeface="Calibri"/>
                <a:ea typeface="Calibri"/>
                <a:cs typeface="Calibri"/>
                <a:sym typeface="Calibri"/>
              </a:rPr>
              <a:t>Case study from Great Ormand Street hospital on how they reduced use of plastic gloves and saved 21 tonnes of plastic </a:t>
            </a:r>
            <a:endParaRPr sz="2000">
              <a:solidFill>
                <a:schemeClr val="lt1"/>
              </a:solidFill>
              <a:latin typeface="Calibri"/>
              <a:ea typeface="Calibri"/>
              <a:cs typeface="Calibri"/>
              <a:sym typeface="Calibri"/>
            </a:endParaRPr>
          </a:p>
        </p:txBody>
      </p:sp>
      <p:pic>
        <p:nvPicPr>
          <p:cNvPr id="370" name="Google Shape;370;p26" descr="Cursor outline"/>
          <p:cNvPicPr preferRelativeResize="0"/>
          <p:nvPr/>
        </p:nvPicPr>
        <p:blipFill rotWithShape="1">
          <a:blip r:embed="rId5">
            <a:alphaModFix/>
          </a:blip>
          <a:srcRect/>
          <a:stretch/>
        </p:blipFill>
        <p:spPr>
          <a:xfrm>
            <a:off x="7160122" y="5179305"/>
            <a:ext cx="520931" cy="520931"/>
          </a:xfrm>
          <a:prstGeom prst="rect">
            <a:avLst/>
          </a:prstGeom>
          <a:noFill/>
          <a:ln>
            <a:noFill/>
          </a:ln>
        </p:spPr>
      </p:pic>
      <p:pic>
        <p:nvPicPr>
          <p:cNvPr id="371" name="Google Shape;371;p26" descr="Logo&#10;&#10;Description automatically generated"/>
          <p:cNvPicPr preferRelativeResize="0"/>
          <p:nvPr/>
        </p:nvPicPr>
        <p:blipFill rotWithShape="1">
          <a:blip r:embed="rId6">
            <a:alphaModFix/>
          </a:blip>
          <a:srcRect/>
          <a:stretch/>
        </p:blipFill>
        <p:spPr>
          <a:xfrm>
            <a:off x="-2050020" y="92726"/>
            <a:ext cx="6048873" cy="291087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7"/>
          <p:cNvSpPr/>
          <p:nvPr/>
        </p:nvSpPr>
        <p:spPr>
          <a:xfrm>
            <a:off x="1521973" y="1247120"/>
            <a:ext cx="9148054" cy="5055205"/>
          </a:xfrm>
          <a:prstGeom prst="rect">
            <a:avLst/>
          </a:prstGeom>
          <a:solidFill>
            <a:srgbClr val="1A4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7"/>
          <p:cNvSpPr/>
          <p:nvPr/>
        </p:nvSpPr>
        <p:spPr>
          <a:xfrm>
            <a:off x="1521973" y="723901"/>
            <a:ext cx="211788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rgbClr val="1A4775"/>
                </a:solidFill>
                <a:latin typeface="Source Sans Pro Black"/>
                <a:ea typeface="Source Sans Pro Black"/>
                <a:cs typeface="Source Sans Pro Black"/>
                <a:sym typeface="Source Sans Pro Black"/>
              </a:rPr>
              <a:t>Think - read</a:t>
            </a:r>
            <a:endParaRPr/>
          </a:p>
        </p:txBody>
      </p:sp>
      <p:sp>
        <p:nvSpPr>
          <p:cNvPr id="378" name="Google Shape;378;p27"/>
          <p:cNvSpPr/>
          <p:nvPr/>
        </p:nvSpPr>
        <p:spPr>
          <a:xfrm>
            <a:off x="2148841" y="1848558"/>
            <a:ext cx="7885890" cy="37856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lt1"/>
                </a:solidFill>
                <a:latin typeface="Calibri"/>
                <a:ea typeface="Calibri"/>
                <a:cs typeface="Calibri"/>
                <a:sym typeface="Calibri"/>
              </a:rPr>
              <a:t>ISSOP – International Society for Social Paediatrics and Child Health has published this </a:t>
            </a:r>
            <a:r>
              <a:rPr lang="en-GB" sz="2000" u="sng">
                <a:solidFill>
                  <a:schemeClr val="lt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declaration responding to the impact of climate change on children </a:t>
            </a:r>
            <a:endParaRPr sz="2000">
              <a:solidFill>
                <a:schemeClr val="lt1"/>
              </a:solidFill>
              <a:latin typeface="Calibri"/>
              <a:ea typeface="Calibri"/>
              <a:cs typeface="Calibri"/>
              <a:sym typeface="Calibri"/>
            </a:endParaRPr>
          </a:p>
          <a:p>
            <a:pPr marL="0" marR="0" lvl="0" indent="0" algn="l" rtl="0">
              <a:spcBef>
                <a:spcPts val="0"/>
              </a:spcBef>
              <a:spcAft>
                <a:spcPts val="0"/>
              </a:spcAft>
              <a:buNone/>
            </a:pPr>
            <a:endParaRPr sz="2000">
              <a:solidFill>
                <a:schemeClr val="lt1"/>
              </a:solidFill>
              <a:latin typeface="Calibri"/>
              <a:ea typeface="Calibri"/>
              <a:cs typeface="Calibri"/>
              <a:sym typeface="Calibri"/>
            </a:endParaRPr>
          </a:p>
          <a:p>
            <a:pPr marL="0" marR="0" lvl="0" indent="0" algn="l" rtl="0">
              <a:spcBef>
                <a:spcPts val="0"/>
              </a:spcBef>
              <a:spcAft>
                <a:spcPts val="0"/>
              </a:spcAft>
              <a:buNone/>
            </a:pPr>
            <a:r>
              <a:rPr lang="en-GB" sz="2000">
                <a:solidFill>
                  <a:schemeClr val="lt1"/>
                </a:solidFill>
                <a:latin typeface="Calibri"/>
                <a:ea typeface="Calibri"/>
                <a:cs typeface="Calibri"/>
                <a:sym typeface="Calibri"/>
              </a:rPr>
              <a:t>Sustainable and environmentally friendly general practice from the BMA – read the pdf </a:t>
            </a:r>
            <a:endParaRPr sz="2000">
              <a:solidFill>
                <a:schemeClr val="lt1"/>
              </a:solidFill>
              <a:latin typeface="Calibri"/>
              <a:ea typeface="Calibri"/>
              <a:cs typeface="Calibri"/>
              <a:sym typeface="Calibri"/>
            </a:endParaRPr>
          </a:p>
          <a:p>
            <a:pPr marL="0" marR="0" lvl="0" indent="0" algn="l" rtl="0">
              <a:spcBef>
                <a:spcPts val="0"/>
              </a:spcBef>
              <a:spcAft>
                <a:spcPts val="0"/>
              </a:spcAft>
              <a:buNone/>
            </a:pPr>
            <a:endParaRPr sz="2000">
              <a:solidFill>
                <a:schemeClr val="lt1"/>
              </a:solidFill>
              <a:latin typeface="Calibri"/>
              <a:ea typeface="Calibri"/>
              <a:cs typeface="Calibri"/>
              <a:sym typeface="Calibri"/>
            </a:endParaRPr>
          </a:p>
          <a:p>
            <a:pPr marL="0" marR="0" lvl="0" indent="0" algn="l" rtl="0">
              <a:spcBef>
                <a:spcPts val="0"/>
              </a:spcBef>
              <a:spcAft>
                <a:spcPts val="0"/>
              </a:spcAft>
              <a:buNone/>
            </a:pPr>
            <a:r>
              <a:rPr lang="en-GB" sz="2000">
                <a:solidFill>
                  <a:schemeClr val="lt1"/>
                </a:solidFill>
                <a:latin typeface="Calibri"/>
                <a:ea typeface="Calibri"/>
                <a:cs typeface="Calibri"/>
                <a:sym typeface="Calibri"/>
              </a:rPr>
              <a:t>Our natural health service – </a:t>
            </a:r>
            <a:r>
              <a:rPr lang="en-GB" sz="2000" u="sng">
                <a:solidFill>
                  <a:schemeClr val="lt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read all about this exciting initiative</a:t>
            </a:r>
            <a:endParaRPr sz="2000">
              <a:solidFill>
                <a:schemeClr val="lt1"/>
              </a:solidFill>
              <a:latin typeface="Calibri"/>
              <a:ea typeface="Calibri"/>
              <a:cs typeface="Calibri"/>
              <a:sym typeface="Calibri"/>
            </a:endParaRPr>
          </a:p>
          <a:p>
            <a:pPr marL="0" marR="0" lvl="0" indent="0" algn="l" rtl="0">
              <a:spcBef>
                <a:spcPts val="0"/>
              </a:spcBef>
              <a:spcAft>
                <a:spcPts val="0"/>
              </a:spcAft>
              <a:buNone/>
            </a:pPr>
            <a:endParaRPr sz="2000">
              <a:solidFill>
                <a:schemeClr val="lt1"/>
              </a:solidFill>
              <a:latin typeface="Calibri"/>
              <a:ea typeface="Calibri"/>
              <a:cs typeface="Calibri"/>
              <a:sym typeface="Calibri"/>
            </a:endParaRPr>
          </a:p>
          <a:p>
            <a:pPr marL="0" marR="0" lvl="0" indent="0" algn="l" rtl="0">
              <a:spcBef>
                <a:spcPts val="0"/>
              </a:spcBef>
              <a:spcAft>
                <a:spcPts val="0"/>
              </a:spcAft>
              <a:buNone/>
            </a:pPr>
            <a:r>
              <a:rPr lang="en-GB" sz="2000">
                <a:solidFill>
                  <a:schemeClr val="lt1"/>
                </a:solidFill>
                <a:latin typeface="Calibri"/>
                <a:ea typeface="Calibri"/>
                <a:cs typeface="Calibri"/>
                <a:sym typeface="Calibri"/>
              </a:rPr>
              <a:t>Sustainability Action – </a:t>
            </a:r>
            <a:r>
              <a:rPr lang="en-GB" sz="2000" u="sng">
                <a:solidFill>
                  <a:schemeClr val="lt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championing sustainability for a healthier NHS Scotland </a:t>
            </a: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1">
              <a:solidFill>
                <a:srgbClr val="92D050"/>
              </a:solidFill>
              <a:latin typeface="Source Sans Pro"/>
              <a:ea typeface="Source Sans Pro"/>
              <a:cs typeface="Source Sans Pro"/>
              <a:sym typeface="Source Sans Pro"/>
            </a:endParaRPr>
          </a:p>
        </p:txBody>
      </p:sp>
      <p:pic>
        <p:nvPicPr>
          <p:cNvPr id="379" name="Google Shape;379;p27" descr="Cursor outline"/>
          <p:cNvPicPr preferRelativeResize="0"/>
          <p:nvPr/>
        </p:nvPicPr>
        <p:blipFill rotWithShape="1">
          <a:blip r:embed="rId6">
            <a:alphaModFix/>
          </a:blip>
          <a:srcRect/>
          <a:stretch/>
        </p:blipFill>
        <p:spPr>
          <a:xfrm>
            <a:off x="4139095" y="5190211"/>
            <a:ext cx="520931" cy="520931"/>
          </a:xfrm>
          <a:prstGeom prst="rect">
            <a:avLst/>
          </a:prstGeom>
          <a:noFill/>
          <a:ln>
            <a:noFill/>
          </a:ln>
        </p:spPr>
      </p:pic>
      <p:pic>
        <p:nvPicPr>
          <p:cNvPr id="380" name="Google Shape;380;p27" descr="A picture containing text, queen&#10;&#10;Description automatically generated"/>
          <p:cNvPicPr preferRelativeResize="0"/>
          <p:nvPr/>
        </p:nvPicPr>
        <p:blipFill rotWithShape="1">
          <a:blip r:embed="rId7">
            <a:alphaModFix/>
          </a:blip>
          <a:srcRect/>
          <a:stretch/>
        </p:blipFill>
        <p:spPr>
          <a:xfrm>
            <a:off x="7155839" y="4305817"/>
            <a:ext cx="5520882" cy="265678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28"/>
          <p:cNvSpPr txBox="1">
            <a:spLocks noGrp="1"/>
          </p:cNvSpPr>
          <p:nvPr>
            <p:ph type="body" idx="1"/>
          </p:nvPr>
        </p:nvSpPr>
        <p:spPr>
          <a:xfrm>
            <a:off x="5412227" y="-1279861"/>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GB"/>
              <a:t>The Health Literacy place – useful source of health literacy information and resources in Scotland</a:t>
            </a:r>
            <a:endParaRPr/>
          </a:p>
        </p:txBody>
      </p:sp>
      <p:sp>
        <p:nvSpPr>
          <p:cNvPr id="387" name="Google Shape;387;p28"/>
          <p:cNvSpPr/>
          <p:nvPr/>
        </p:nvSpPr>
        <p:spPr>
          <a:xfrm>
            <a:off x="1521973" y="1598814"/>
            <a:ext cx="9148054" cy="4710546"/>
          </a:xfrm>
          <a:prstGeom prst="rect">
            <a:avLst/>
          </a:prstGeom>
          <a:solidFill>
            <a:srgbClr val="1A4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8"/>
          <p:cNvSpPr/>
          <p:nvPr/>
        </p:nvSpPr>
        <p:spPr>
          <a:xfrm>
            <a:off x="1521973" y="1075594"/>
            <a:ext cx="261642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rgbClr val="1A4775"/>
                </a:solidFill>
                <a:latin typeface="Source Sans Pro Black"/>
                <a:ea typeface="Source Sans Pro Black"/>
                <a:cs typeface="Source Sans Pro Black"/>
                <a:sym typeface="Source Sans Pro Black"/>
              </a:rPr>
              <a:t>Think - explore</a:t>
            </a:r>
            <a:endParaRPr/>
          </a:p>
        </p:txBody>
      </p:sp>
      <p:sp>
        <p:nvSpPr>
          <p:cNvPr id="389" name="Google Shape;389;p28"/>
          <p:cNvSpPr/>
          <p:nvPr/>
        </p:nvSpPr>
        <p:spPr>
          <a:xfrm>
            <a:off x="1928134" y="2429531"/>
            <a:ext cx="7885890" cy="40934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lt1"/>
                </a:solidFill>
                <a:latin typeface="Calibri"/>
                <a:ea typeface="Calibri"/>
                <a:cs typeface="Calibri"/>
                <a:sym typeface="Calibri"/>
              </a:rPr>
              <a:t>Building sustainable practice in the USA  </a:t>
            </a:r>
            <a:r>
              <a:rPr lang="en-GB" sz="2000" u="sng">
                <a:solidFill>
                  <a:schemeClr val="lt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www.mygreendoctor.org</a:t>
            </a:r>
            <a:r>
              <a:rPr lang="en-GB" sz="2000">
                <a:solidFill>
                  <a:schemeClr val="lt1"/>
                </a:solidFill>
                <a:latin typeface="Calibri"/>
                <a:ea typeface="Calibri"/>
                <a:cs typeface="Calibri"/>
                <a:sym typeface="Calibri"/>
              </a:rPr>
              <a:t> </a:t>
            </a:r>
            <a:endParaRPr sz="2000">
              <a:solidFill>
                <a:schemeClr val="lt1"/>
              </a:solidFill>
              <a:latin typeface="Calibri"/>
              <a:ea typeface="Calibri"/>
              <a:cs typeface="Calibri"/>
              <a:sym typeface="Calibri"/>
            </a:endParaRPr>
          </a:p>
          <a:p>
            <a:pPr marL="0" marR="0" lvl="0" indent="0" algn="l" rtl="0">
              <a:spcBef>
                <a:spcPts val="0"/>
              </a:spcBef>
              <a:spcAft>
                <a:spcPts val="0"/>
              </a:spcAft>
              <a:buNone/>
            </a:pPr>
            <a:endParaRPr sz="2000">
              <a:solidFill>
                <a:schemeClr val="lt1"/>
              </a:solidFill>
              <a:latin typeface="Calibri"/>
              <a:ea typeface="Calibri"/>
              <a:cs typeface="Calibri"/>
              <a:sym typeface="Calibri"/>
            </a:endParaRPr>
          </a:p>
          <a:p>
            <a:pPr marL="0" marR="0" lvl="0" indent="0" algn="l" rtl="0">
              <a:spcBef>
                <a:spcPts val="0"/>
              </a:spcBef>
              <a:spcAft>
                <a:spcPts val="0"/>
              </a:spcAft>
              <a:buNone/>
            </a:pPr>
            <a:r>
              <a:rPr lang="en-GB" sz="2000">
                <a:solidFill>
                  <a:schemeClr val="lt1"/>
                </a:solidFill>
                <a:latin typeface="Calibri"/>
                <a:ea typeface="Calibri"/>
                <a:cs typeface="Calibri"/>
                <a:sym typeface="Calibri"/>
              </a:rPr>
              <a:t>RCGP Green impact for health toolkit </a:t>
            </a:r>
            <a:endParaRPr sz="2000">
              <a:solidFill>
                <a:schemeClr val="lt1"/>
              </a:solidFill>
              <a:latin typeface="Calibri"/>
              <a:ea typeface="Calibri"/>
              <a:cs typeface="Calibri"/>
              <a:sym typeface="Calibri"/>
            </a:endParaRPr>
          </a:p>
          <a:p>
            <a:pPr marL="0" marR="0" lvl="0" indent="0" algn="l" rtl="0">
              <a:spcBef>
                <a:spcPts val="0"/>
              </a:spcBef>
              <a:spcAft>
                <a:spcPts val="0"/>
              </a:spcAft>
              <a:buNone/>
            </a:pPr>
            <a:endParaRPr sz="2000">
              <a:solidFill>
                <a:schemeClr val="lt1"/>
              </a:solidFill>
              <a:latin typeface="Calibri"/>
              <a:ea typeface="Calibri"/>
              <a:cs typeface="Calibri"/>
              <a:sym typeface="Calibri"/>
            </a:endParaRPr>
          </a:p>
          <a:p>
            <a:pPr marL="0" marR="0" lvl="0" indent="0" algn="l" rtl="0">
              <a:spcBef>
                <a:spcPts val="0"/>
              </a:spcBef>
              <a:spcAft>
                <a:spcPts val="0"/>
              </a:spcAft>
              <a:buNone/>
            </a:pPr>
            <a:r>
              <a:rPr lang="en-GB" sz="2000">
                <a:solidFill>
                  <a:schemeClr val="lt1"/>
                </a:solidFill>
                <a:latin typeface="Calibri"/>
                <a:ea typeface="Calibri"/>
                <a:cs typeface="Calibri"/>
                <a:sym typeface="Calibri"/>
              </a:rPr>
              <a:t>For a Greener NHS case studies </a:t>
            </a:r>
            <a:r>
              <a:rPr lang="en-GB" sz="2000" u="sng">
                <a:solidFill>
                  <a:schemeClr val="lt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Greener NHS » System progress (england.nhs.uk)</a:t>
            </a:r>
            <a:endParaRPr sz="2000">
              <a:solidFill>
                <a:schemeClr val="lt1"/>
              </a:solidFill>
              <a:latin typeface="Calibri"/>
              <a:ea typeface="Calibri"/>
              <a:cs typeface="Calibri"/>
              <a:sym typeface="Calibri"/>
            </a:endParaRPr>
          </a:p>
          <a:p>
            <a:pPr marL="0" marR="0" lvl="0" indent="0" algn="l" rtl="0">
              <a:spcBef>
                <a:spcPts val="0"/>
              </a:spcBef>
              <a:spcAft>
                <a:spcPts val="0"/>
              </a:spcAft>
              <a:buNone/>
            </a:pPr>
            <a:endParaRPr sz="2000">
              <a:solidFill>
                <a:schemeClr val="lt1"/>
              </a:solidFill>
              <a:latin typeface="Calibri"/>
              <a:ea typeface="Calibri"/>
              <a:cs typeface="Calibri"/>
              <a:sym typeface="Calibri"/>
            </a:endParaRPr>
          </a:p>
          <a:p>
            <a:pPr marL="0" marR="0" lvl="0" indent="0" algn="l" rtl="0">
              <a:spcBef>
                <a:spcPts val="0"/>
              </a:spcBef>
              <a:spcAft>
                <a:spcPts val="0"/>
              </a:spcAft>
              <a:buNone/>
            </a:pPr>
            <a:r>
              <a:rPr lang="en-GB" sz="2000">
                <a:solidFill>
                  <a:schemeClr val="lt1"/>
                </a:solidFill>
                <a:latin typeface="Calibri"/>
                <a:ea typeface="Calibri"/>
                <a:cs typeface="Calibri"/>
                <a:sym typeface="Calibri"/>
              </a:rPr>
              <a:t>Introducing sustainability to the community  responsible for the world's life-changing medical and technical innovations </a:t>
            </a:r>
            <a:r>
              <a:rPr lang="en-GB" sz="2000" u="sng">
                <a:solidFill>
                  <a:schemeClr val="lt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www.mygreenlab.org</a:t>
            </a:r>
            <a:endParaRPr sz="2000">
              <a:solidFill>
                <a:schemeClr val="lt1"/>
              </a:solidFill>
              <a:latin typeface="Calibri"/>
              <a:ea typeface="Calibri"/>
              <a:cs typeface="Calibri"/>
              <a:sym typeface="Calibri"/>
            </a:endParaRPr>
          </a:p>
          <a:p>
            <a:pPr marL="0" marR="0" lvl="0" indent="0" algn="l" rtl="0">
              <a:spcBef>
                <a:spcPts val="0"/>
              </a:spcBef>
              <a:spcAft>
                <a:spcPts val="0"/>
              </a:spcAft>
              <a:buNone/>
            </a:pPr>
            <a:endParaRPr sz="2000">
              <a:solidFill>
                <a:schemeClr val="lt1"/>
              </a:solidFill>
              <a:latin typeface="Source Sans Pro"/>
              <a:ea typeface="Source Sans Pro"/>
              <a:cs typeface="Source Sans Pro"/>
              <a:sym typeface="Source Sans Pro"/>
            </a:endParaRPr>
          </a:p>
          <a:p>
            <a:pPr marL="0" marR="0" lvl="0" indent="0" algn="l" rtl="0">
              <a:spcBef>
                <a:spcPts val="0"/>
              </a:spcBef>
              <a:spcAft>
                <a:spcPts val="0"/>
              </a:spcAft>
              <a:buNone/>
            </a:pPr>
            <a:endParaRPr sz="2000">
              <a:solidFill>
                <a:schemeClr val="lt1"/>
              </a:solidFill>
              <a:latin typeface="Source Sans Pro"/>
              <a:ea typeface="Source Sans Pro"/>
              <a:cs typeface="Source Sans Pro"/>
              <a:sym typeface="Source Sans Pro"/>
            </a:endParaRPr>
          </a:p>
          <a:p>
            <a:pPr marL="0" marR="0" lvl="0" indent="0" algn="l" rtl="0">
              <a:spcBef>
                <a:spcPts val="0"/>
              </a:spcBef>
              <a:spcAft>
                <a:spcPts val="0"/>
              </a:spcAft>
              <a:buNone/>
            </a:pPr>
            <a:endParaRPr sz="2000">
              <a:solidFill>
                <a:schemeClr val="lt1"/>
              </a:solidFill>
              <a:latin typeface="Source Sans Pro"/>
              <a:ea typeface="Source Sans Pro"/>
              <a:cs typeface="Source Sans Pro"/>
              <a:sym typeface="Source Sans Pro"/>
            </a:endParaRPr>
          </a:p>
          <a:p>
            <a:pPr marL="0" marR="0" lvl="0" indent="0" algn="l" rtl="0">
              <a:spcBef>
                <a:spcPts val="0"/>
              </a:spcBef>
              <a:spcAft>
                <a:spcPts val="0"/>
              </a:spcAft>
              <a:buNone/>
            </a:pPr>
            <a:endParaRPr sz="2000">
              <a:solidFill>
                <a:schemeClr val="lt1"/>
              </a:solidFill>
              <a:latin typeface="Source Sans Pro"/>
              <a:ea typeface="Source Sans Pro"/>
              <a:cs typeface="Source Sans Pro"/>
              <a:sym typeface="Source Sans Pro"/>
            </a:endParaRPr>
          </a:p>
        </p:txBody>
      </p:sp>
      <p:pic>
        <p:nvPicPr>
          <p:cNvPr id="390" name="Google Shape;390;p28" descr="Cursor outline"/>
          <p:cNvPicPr preferRelativeResize="0"/>
          <p:nvPr/>
        </p:nvPicPr>
        <p:blipFill rotWithShape="1">
          <a:blip r:embed="rId6">
            <a:alphaModFix/>
          </a:blip>
          <a:srcRect/>
          <a:stretch/>
        </p:blipFill>
        <p:spPr>
          <a:xfrm>
            <a:off x="4891019" y="5270393"/>
            <a:ext cx="520931" cy="520931"/>
          </a:xfrm>
          <a:prstGeom prst="rect">
            <a:avLst/>
          </a:prstGeom>
          <a:noFill/>
          <a:ln>
            <a:noFill/>
          </a:ln>
        </p:spPr>
      </p:pic>
      <p:pic>
        <p:nvPicPr>
          <p:cNvPr id="391" name="Google Shape;391;p28" descr="Icon&#10;&#10;Description automatically generated"/>
          <p:cNvPicPr preferRelativeResize="0"/>
          <p:nvPr/>
        </p:nvPicPr>
        <p:blipFill rotWithShape="1">
          <a:blip r:embed="rId7">
            <a:alphaModFix/>
          </a:blip>
          <a:srcRect/>
          <a:stretch/>
        </p:blipFill>
        <p:spPr>
          <a:xfrm>
            <a:off x="7838214" y="4657939"/>
            <a:ext cx="4763942" cy="229252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7" name="Google Shape;397;p29" descr="A picture containing logo&#10;&#10;Description automatically generated"/>
          <p:cNvPicPr preferRelativeResize="0"/>
          <p:nvPr/>
        </p:nvPicPr>
        <p:blipFill rotWithShape="1">
          <a:blip r:embed="rId3">
            <a:alphaModFix/>
          </a:blip>
          <a:srcRect/>
          <a:stretch/>
        </p:blipFill>
        <p:spPr>
          <a:xfrm>
            <a:off x="5815496" y="4091810"/>
            <a:ext cx="4299926" cy="2418708"/>
          </a:xfrm>
          <a:prstGeom prst="rect">
            <a:avLst/>
          </a:prstGeom>
          <a:noFill/>
          <a:ln>
            <a:noFill/>
          </a:ln>
        </p:spPr>
      </p:pic>
      <p:sp>
        <p:nvSpPr>
          <p:cNvPr id="398" name="Google Shape;398;p29"/>
          <p:cNvSpPr txBox="1">
            <a:spLocks noGrp="1"/>
          </p:cNvSpPr>
          <p:nvPr>
            <p:ph type="body" idx="1"/>
          </p:nvPr>
        </p:nvSpPr>
        <p:spPr>
          <a:xfrm>
            <a:off x="838200" y="217614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262626"/>
              </a:buClr>
              <a:buSzPts val="2000"/>
              <a:buChar char="•"/>
            </a:pPr>
            <a:r>
              <a:rPr lang="en-GB" sz="2000" b="1">
                <a:solidFill>
                  <a:srgbClr val="262626"/>
                </a:solidFill>
                <a:latin typeface="Source Sans Pro"/>
                <a:ea typeface="Source Sans Pro"/>
                <a:cs typeface="Source Sans Pro"/>
                <a:sym typeface="Source Sans Pro"/>
              </a:rPr>
              <a:t>Get informed </a:t>
            </a:r>
            <a:r>
              <a:rPr lang="en-GB" sz="2000">
                <a:solidFill>
                  <a:srgbClr val="262626"/>
                </a:solidFill>
                <a:latin typeface="Source Sans Pro"/>
                <a:ea typeface="Source Sans Pro"/>
                <a:cs typeface="Source Sans Pro"/>
                <a:sym typeface="Source Sans Pro"/>
              </a:rPr>
              <a:t>– Engage with articles, blogs, videos and campaigns </a:t>
            </a:r>
            <a:endParaRPr/>
          </a:p>
          <a:p>
            <a:pPr marL="228600" lvl="0" indent="-228600" algn="l" rtl="0">
              <a:lnSpc>
                <a:spcPct val="90000"/>
              </a:lnSpc>
              <a:spcBef>
                <a:spcPts val="1000"/>
              </a:spcBef>
              <a:spcAft>
                <a:spcPts val="0"/>
              </a:spcAft>
              <a:buClr>
                <a:srgbClr val="262626"/>
              </a:buClr>
              <a:buSzPts val="2000"/>
              <a:buChar char="•"/>
            </a:pPr>
            <a:r>
              <a:rPr lang="en-GB" sz="2000" b="1">
                <a:solidFill>
                  <a:srgbClr val="262626"/>
                </a:solidFill>
                <a:latin typeface="Source Sans Pro"/>
                <a:ea typeface="Source Sans Pro"/>
                <a:cs typeface="Source Sans Pro"/>
                <a:sym typeface="Source Sans Pro"/>
              </a:rPr>
              <a:t>Be Political </a:t>
            </a:r>
            <a:r>
              <a:rPr lang="en-GB" sz="2000">
                <a:solidFill>
                  <a:srgbClr val="262626"/>
                </a:solidFill>
                <a:latin typeface="Source Sans Pro"/>
                <a:ea typeface="Source Sans Pro"/>
                <a:cs typeface="Source Sans Pro"/>
                <a:sym typeface="Source Sans Pro"/>
              </a:rPr>
              <a:t>– Write to your local MP or MSP </a:t>
            </a:r>
            <a:endParaRPr/>
          </a:p>
          <a:p>
            <a:pPr marL="228600" lvl="0" indent="-228600" algn="l" rtl="0">
              <a:lnSpc>
                <a:spcPct val="90000"/>
              </a:lnSpc>
              <a:spcBef>
                <a:spcPts val="1000"/>
              </a:spcBef>
              <a:spcAft>
                <a:spcPts val="0"/>
              </a:spcAft>
              <a:buClr>
                <a:srgbClr val="262626"/>
              </a:buClr>
              <a:buSzPts val="2000"/>
              <a:buChar char="•"/>
            </a:pPr>
            <a:r>
              <a:rPr lang="en-GB" sz="2000" b="1">
                <a:solidFill>
                  <a:srgbClr val="262626"/>
                </a:solidFill>
                <a:latin typeface="Source Sans Pro"/>
                <a:ea typeface="Source Sans Pro"/>
                <a:cs typeface="Source Sans Pro"/>
                <a:sym typeface="Source Sans Pro"/>
              </a:rPr>
              <a:t>Educate</a:t>
            </a:r>
            <a:r>
              <a:rPr lang="en-GB" sz="2000">
                <a:solidFill>
                  <a:srgbClr val="262626"/>
                </a:solidFill>
                <a:latin typeface="Source Sans Pro"/>
                <a:ea typeface="Source Sans Pro"/>
                <a:cs typeface="Source Sans Pro"/>
                <a:sym typeface="Source Sans Pro"/>
              </a:rPr>
              <a:t> – Host a workshop, talk or discussion about issues </a:t>
            </a:r>
            <a:br>
              <a:rPr lang="en-GB" sz="2000">
                <a:solidFill>
                  <a:srgbClr val="262626"/>
                </a:solidFill>
                <a:latin typeface="Source Sans Pro"/>
                <a:ea typeface="Source Sans Pro"/>
                <a:cs typeface="Source Sans Pro"/>
                <a:sym typeface="Source Sans Pro"/>
              </a:rPr>
            </a:br>
            <a:r>
              <a:rPr lang="en-GB" sz="2000">
                <a:solidFill>
                  <a:srgbClr val="262626"/>
                </a:solidFill>
                <a:latin typeface="Source Sans Pro"/>
                <a:ea typeface="Source Sans Pro"/>
                <a:cs typeface="Source Sans Pro"/>
                <a:sym typeface="Source Sans Pro"/>
              </a:rPr>
              <a:t>covered in this workshop with your colleagues</a:t>
            </a:r>
            <a:endParaRPr/>
          </a:p>
          <a:p>
            <a:pPr marL="228600" lvl="0" indent="-228600" algn="l" rtl="0">
              <a:lnSpc>
                <a:spcPct val="90000"/>
              </a:lnSpc>
              <a:spcBef>
                <a:spcPts val="1000"/>
              </a:spcBef>
              <a:spcAft>
                <a:spcPts val="0"/>
              </a:spcAft>
              <a:buClr>
                <a:srgbClr val="262626"/>
              </a:buClr>
              <a:buSzPts val="2000"/>
              <a:buChar char="•"/>
            </a:pPr>
            <a:r>
              <a:rPr lang="en-GB" sz="2000" b="1">
                <a:solidFill>
                  <a:srgbClr val="262626"/>
                </a:solidFill>
                <a:latin typeface="Source Sans Pro"/>
                <a:ea typeface="Source Sans Pro"/>
                <a:cs typeface="Source Sans Pro"/>
                <a:sym typeface="Source Sans Pro"/>
              </a:rPr>
              <a:t>Challenge</a:t>
            </a:r>
            <a:r>
              <a:rPr lang="en-GB" sz="2000">
                <a:solidFill>
                  <a:srgbClr val="262626"/>
                </a:solidFill>
                <a:latin typeface="Source Sans Pro"/>
                <a:ea typeface="Source Sans Pro"/>
                <a:cs typeface="Source Sans Pro"/>
                <a:sym typeface="Source Sans Pro"/>
              </a:rPr>
              <a:t> – Use the reflection questions on the next slide </a:t>
            </a:r>
            <a:endParaRPr/>
          </a:p>
          <a:p>
            <a:pPr marL="228600" lvl="0" indent="-101600" algn="l" rtl="0">
              <a:lnSpc>
                <a:spcPct val="90000"/>
              </a:lnSpc>
              <a:spcBef>
                <a:spcPts val="1000"/>
              </a:spcBef>
              <a:spcAft>
                <a:spcPts val="0"/>
              </a:spcAft>
              <a:buClr>
                <a:schemeClr val="dk1"/>
              </a:buClr>
              <a:buSzPts val="2000"/>
              <a:buNone/>
            </a:pPr>
            <a:endParaRPr sz="2000">
              <a:solidFill>
                <a:srgbClr val="262626"/>
              </a:solidFill>
              <a:latin typeface="Source Sans Pro"/>
              <a:ea typeface="Source Sans Pro"/>
              <a:cs typeface="Source Sans Pro"/>
              <a:sym typeface="Source Sans Pro"/>
            </a:endParaRPr>
          </a:p>
          <a:p>
            <a:pPr marL="0" lvl="0" indent="0" algn="l" rtl="0">
              <a:lnSpc>
                <a:spcPct val="90000"/>
              </a:lnSpc>
              <a:spcBef>
                <a:spcPts val="1000"/>
              </a:spcBef>
              <a:spcAft>
                <a:spcPts val="0"/>
              </a:spcAft>
              <a:buClr>
                <a:schemeClr val="dk1"/>
              </a:buClr>
              <a:buSzPts val="2000"/>
              <a:buNone/>
            </a:pPr>
            <a:endParaRPr sz="2000">
              <a:solidFill>
                <a:srgbClr val="262626"/>
              </a:solidFill>
              <a:latin typeface="Source Sans Pro"/>
              <a:ea typeface="Source Sans Pro"/>
              <a:cs typeface="Source Sans Pro"/>
              <a:sym typeface="Source Sans Pro"/>
            </a:endParaRPr>
          </a:p>
        </p:txBody>
      </p:sp>
      <p:pic>
        <p:nvPicPr>
          <p:cNvPr id="399" name="Google Shape;399;p29" descr="A picture containing logo&#10;&#10;Description automatically generated"/>
          <p:cNvPicPr preferRelativeResize="0"/>
          <p:nvPr/>
        </p:nvPicPr>
        <p:blipFill rotWithShape="1">
          <a:blip r:embed="rId3">
            <a:alphaModFix/>
          </a:blip>
          <a:srcRect/>
          <a:stretch/>
        </p:blipFill>
        <p:spPr>
          <a:xfrm>
            <a:off x="5225074" y="1470045"/>
            <a:ext cx="9780696" cy="5501641"/>
          </a:xfrm>
          <a:prstGeom prst="rect">
            <a:avLst/>
          </a:prstGeom>
          <a:noFill/>
          <a:ln>
            <a:noFill/>
          </a:ln>
        </p:spPr>
      </p:pic>
      <p:sp>
        <p:nvSpPr>
          <p:cNvPr id="400" name="Google Shape;400;p29"/>
          <p:cNvSpPr/>
          <p:nvPr/>
        </p:nvSpPr>
        <p:spPr>
          <a:xfrm>
            <a:off x="838200" y="1470045"/>
            <a:ext cx="134314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rgbClr val="1A4775"/>
                </a:solidFill>
                <a:latin typeface="Source Sans Pro Black"/>
                <a:ea typeface="Source Sans Pro Black"/>
                <a:cs typeface="Source Sans Pro Black"/>
                <a:sym typeface="Source Sans Pro Black"/>
              </a:rPr>
              <a:t>Act</a:t>
            </a:r>
            <a:endParaRPr/>
          </a:p>
        </p:txBody>
      </p:sp>
      <p:sp>
        <p:nvSpPr>
          <p:cNvPr id="401" name="Google Shape;401;p29"/>
          <p:cNvSpPr/>
          <p:nvPr/>
        </p:nvSpPr>
        <p:spPr>
          <a:xfrm>
            <a:off x="0" y="6286500"/>
            <a:ext cx="12192000" cy="571500"/>
          </a:xfrm>
          <a:prstGeom prst="rect">
            <a:avLst/>
          </a:prstGeom>
          <a:solidFill>
            <a:srgbClr val="1A47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2" name="Google Shape;402;p29"/>
          <p:cNvSpPr/>
          <p:nvPr/>
        </p:nvSpPr>
        <p:spPr>
          <a:xfrm>
            <a:off x="-142875" y="-4900"/>
            <a:ext cx="12349162" cy="571500"/>
          </a:xfrm>
          <a:prstGeom prst="rect">
            <a:avLst/>
          </a:prstGeom>
          <a:solidFill>
            <a:srgbClr val="1A47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
          <p:cNvSpPr/>
          <p:nvPr/>
        </p:nvSpPr>
        <p:spPr>
          <a:xfrm>
            <a:off x="831445" y="-133479"/>
            <a:ext cx="7172325" cy="5996328"/>
          </a:xfrm>
          <a:prstGeom prst="rect">
            <a:avLst/>
          </a:prstGeom>
          <a:noFill/>
          <a:ln w="50800" cap="flat" cmpd="sng">
            <a:solidFill>
              <a:srgbClr val="208C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1080090" y="920074"/>
            <a:ext cx="3756156" cy="120032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2400" b="1">
                <a:solidFill>
                  <a:srgbClr val="1A4774"/>
                </a:solidFill>
                <a:latin typeface="Source Sans Pro Black"/>
                <a:ea typeface="Source Sans Pro Black"/>
                <a:cs typeface="Source Sans Pro Black"/>
                <a:sym typeface="Source Sans Pro Black"/>
              </a:rPr>
              <a:t>SDG 12: </a:t>
            </a:r>
            <a:br>
              <a:rPr lang="en-GB" sz="2400" b="1">
                <a:solidFill>
                  <a:srgbClr val="1A4774"/>
                </a:solidFill>
                <a:latin typeface="Source Sans Pro Black"/>
                <a:ea typeface="Source Sans Pro Black"/>
                <a:cs typeface="Source Sans Pro Black"/>
                <a:sym typeface="Source Sans Pro Black"/>
              </a:rPr>
            </a:br>
            <a:r>
              <a:rPr lang="en-GB" sz="2400" b="1">
                <a:solidFill>
                  <a:srgbClr val="1A4774"/>
                </a:solidFill>
                <a:latin typeface="Source Sans Pro Black"/>
                <a:ea typeface="Source Sans Pro Black"/>
                <a:cs typeface="Source Sans Pro Black"/>
                <a:sym typeface="Source Sans Pro Black"/>
              </a:rPr>
              <a:t>Responsible consumption</a:t>
            </a:r>
            <a:endParaRPr sz="2400" b="1">
              <a:solidFill>
                <a:srgbClr val="1A4774"/>
              </a:solidFill>
              <a:latin typeface="Source Sans Pro Black"/>
              <a:ea typeface="Source Sans Pro Black"/>
              <a:cs typeface="Source Sans Pro Black"/>
              <a:sym typeface="Source Sans Pro Black"/>
            </a:endParaRPr>
          </a:p>
        </p:txBody>
      </p:sp>
      <p:sp>
        <p:nvSpPr>
          <p:cNvPr id="116" name="Google Shape;116;p3"/>
          <p:cNvSpPr/>
          <p:nvPr/>
        </p:nvSpPr>
        <p:spPr>
          <a:xfrm>
            <a:off x="1080090" y="2413053"/>
            <a:ext cx="6349409"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Source Sans Pro"/>
                <a:ea typeface="Source Sans Pro"/>
                <a:cs typeface="Source Sans Pro"/>
                <a:sym typeface="Source Sans Pro"/>
              </a:rPr>
              <a:t>Our existence and survival as a species is defined by using planetary resources. Yet we face daily reminders of the finite nature of many of these resources and the strain human patterns of consumption and production have put on our planet and other species we share it with. In Scotland, the negative impact of the products we buy is often obscured, with production happening in other countries and waste being taken ‘away’. Sustainability in this context means making better, longer use of products and materials so we waste less and consume fewer resources overall.</a:t>
            </a:r>
            <a:endParaRPr/>
          </a:p>
        </p:txBody>
      </p:sp>
      <p:pic>
        <p:nvPicPr>
          <p:cNvPr id="117" name="Google Shape;117;p3" descr="A picture containing text&#10;&#10;Description automatically generated"/>
          <p:cNvPicPr preferRelativeResize="0"/>
          <p:nvPr/>
        </p:nvPicPr>
        <p:blipFill rotWithShape="1">
          <a:blip r:embed="rId3">
            <a:alphaModFix/>
          </a:blip>
          <a:srcRect/>
          <a:stretch/>
        </p:blipFill>
        <p:spPr>
          <a:xfrm>
            <a:off x="6096000" y="2842014"/>
            <a:ext cx="7810500" cy="439340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pic>
        <p:nvPicPr>
          <p:cNvPr id="408" name="Google Shape;408;p30"/>
          <p:cNvPicPr preferRelativeResize="0"/>
          <p:nvPr/>
        </p:nvPicPr>
        <p:blipFill rotWithShape="1">
          <a:blip r:embed="rId3">
            <a:alphaModFix/>
          </a:blip>
          <a:srcRect/>
          <a:stretch/>
        </p:blipFill>
        <p:spPr>
          <a:xfrm>
            <a:off x="6202680" y="-742087"/>
            <a:ext cx="10817894" cy="6085065"/>
          </a:xfrm>
          <a:prstGeom prst="rect">
            <a:avLst/>
          </a:prstGeom>
          <a:noFill/>
          <a:ln>
            <a:noFill/>
          </a:ln>
        </p:spPr>
      </p:pic>
      <p:sp>
        <p:nvSpPr>
          <p:cNvPr id="409" name="Google Shape;409;p30"/>
          <p:cNvSpPr txBox="1">
            <a:spLocks noGrp="1"/>
          </p:cNvSpPr>
          <p:nvPr>
            <p:ph type="title"/>
          </p:nvPr>
        </p:nvSpPr>
        <p:spPr>
          <a:xfrm>
            <a:off x="838200" y="130378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A4774"/>
              </a:buClr>
              <a:buSzPts val="2800"/>
              <a:buFont typeface="Source Sans Pro Black"/>
              <a:buNone/>
            </a:pPr>
            <a:r>
              <a:rPr lang="en-GB" sz="2800" b="1">
                <a:solidFill>
                  <a:srgbClr val="1A4774"/>
                </a:solidFill>
                <a:latin typeface="Source Sans Pro Black"/>
                <a:ea typeface="Source Sans Pro Black"/>
                <a:cs typeface="Source Sans Pro Black"/>
                <a:sym typeface="Source Sans Pro Black"/>
              </a:rPr>
              <a:t>Reflect </a:t>
            </a:r>
            <a:endParaRPr/>
          </a:p>
        </p:txBody>
      </p:sp>
      <p:sp>
        <p:nvSpPr>
          <p:cNvPr id="410" name="Google Shape;410;p30"/>
          <p:cNvSpPr txBox="1">
            <a:spLocks noGrp="1"/>
          </p:cNvSpPr>
          <p:nvPr>
            <p:ph type="body" idx="1"/>
          </p:nvPr>
        </p:nvSpPr>
        <p:spPr>
          <a:xfrm>
            <a:off x="838200" y="2363254"/>
            <a:ext cx="7635240" cy="25923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GB" sz="2000">
                <a:latin typeface="Source Sans Pro"/>
                <a:ea typeface="Source Sans Pro"/>
                <a:cs typeface="Source Sans Pro"/>
                <a:sym typeface="Source Sans Pro"/>
              </a:rPr>
              <a:t>Have I considered climate change within the context of my work? What is the carbon footprint of by practise / hospital etc? </a:t>
            </a:r>
            <a:br>
              <a:rPr lang="en-GB" sz="2000">
                <a:latin typeface="Source Sans Pro"/>
                <a:ea typeface="Source Sans Pro"/>
                <a:cs typeface="Source Sans Pro"/>
                <a:sym typeface="Source Sans Pro"/>
              </a:rPr>
            </a:br>
            <a:r>
              <a:rPr lang="en-GB" sz="2000">
                <a:latin typeface="Source Sans Pro"/>
                <a:ea typeface="Source Sans Pro"/>
                <a:cs typeface="Source Sans Pro"/>
                <a:sym typeface="Source Sans Pro"/>
              </a:rPr>
              <a:t>Do I discuss climate change with my patients? </a:t>
            </a:r>
            <a:endParaRPr/>
          </a:p>
          <a:p>
            <a:pPr marL="228600" lvl="0" indent="-228600" algn="l" rtl="0">
              <a:lnSpc>
                <a:spcPct val="90000"/>
              </a:lnSpc>
              <a:spcBef>
                <a:spcPts val="1000"/>
              </a:spcBef>
              <a:spcAft>
                <a:spcPts val="0"/>
              </a:spcAft>
              <a:buClr>
                <a:schemeClr val="dk1"/>
              </a:buClr>
              <a:buSzPts val="2000"/>
              <a:buChar char="•"/>
            </a:pPr>
            <a:r>
              <a:rPr lang="en-GB" sz="2000">
                <a:latin typeface="Source Sans Pro"/>
                <a:ea typeface="Source Sans Pro"/>
                <a:cs typeface="Source Sans Pro"/>
                <a:sym typeface="Source Sans Pro"/>
              </a:rPr>
              <a:t>What tools and / or support do I need to start having this conversations? </a:t>
            </a:r>
            <a:endParaRPr/>
          </a:p>
          <a:p>
            <a:pPr marL="228600" lvl="0" indent="-228600" algn="l" rtl="0">
              <a:lnSpc>
                <a:spcPct val="90000"/>
              </a:lnSpc>
              <a:spcBef>
                <a:spcPts val="1000"/>
              </a:spcBef>
              <a:spcAft>
                <a:spcPts val="0"/>
              </a:spcAft>
              <a:buClr>
                <a:schemeClr val="dk1"/>
              </a:buClr>
              <a:buSzPts val="2000"/>
              <a:buChar char="•"/>
            </a:pPr>
            <a:r>
              <a:rPr lang="en-GB" sz="2000">
                <a:latin typeface="Source Sans Pro"/>
                <a:ea typeface="Source Sans Pro"/>
                <a:cs typeface="Source Sans Pro"/>
                <a:sym typeface="Source Sans Pro"/>
              </a:rPr>
              <a:t>Can I approach people in my work place to offer help and share my concerns? How confident do I feel about discussion climate change as a health emergency? </a:t>
            </a:r>
            <a:endParaRPr/>
          </a:p>
          <a:p>
            <a:pPr marL="228600" lvl="0" indent="-101600" algn="l" rtl="0">
              <a:lnSpc>
                <a:spcPct val="90000"/>
              </a:lnSpc>
              <a:spcBef>
                <a:spcPts val="1000"/>
              </a:spcBef>
              <a:spcAft>
                <a:spcPts val="0"/>
              </a:spcAft>
              <a:buClr>
                <a:schemeClr val="dk1"/>
              </a:buClr>
              <a:buSzPts val="2000"/>
              <a:buNone/>
            </a:pPr>
            <a:endParaRPr sz="2000">
              <a:latin typeface="Source Sans Pro"/>
              <a:ea typeface="Source Sans Pro"/>
              <a:cs typeface="Source Sans Pro"/>
              <a:sym typeface="Source Sans Pro"/>
            </a:endParaRPr>
          </a:p>
        </p:txBody>
      </p:sp>
      <p:pic>
        <p:nvPicPr>
          <p:cNvPr id="411" name="Google Shape;411;p30"/>
          <p:cNvPicPr preferRelativeResize="0"/>
          <p:nvPr/>
        </p:nvPicPr>
        <p:blipFill rotWithShape="1">
          <a:blip r:embed="rId3">
            <a:alphaModFix/>
          </a:blip>
          <a:srcRect/>
          <a:stretch/>
        </p:blipFill>
        <p:spPr>
          <a:xfrm>
            <a:off x="-4263938" y="4459535"/>
            <a:ext cx="8527876" cy="4796930"/>
          </a:xfrm>
          <a:prstGeom prst="rect">
            <a:avLst/>
          </a:prstGeom>
          <a:noFill/>
          <a:ln>
            <a:noFill/>
          </a:ln>
        </p:spPr>
      </p:pic>
      <p:sp>
        <p:nvSpPr>
          <p:cNvPr id="412" name="Google Shape;412;p30"/>
          <p:cNvSpPr/>
          <p:nvPr/>
        </p:nvSpPr>
        <p:spPr>
          <a:xfrm>
            <a:off x="0" y="6286500"/>
            <a:ext cx="12192000" cy="571500"/>
          </a:xfrm>
          <a:prstGeom prst="rect">
            <a:avLst/>
          </a:prstGeom>
          <a:solidFill>
            <a:srgbClr val="1A47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3" name="Google Shape;413;p30"/>
          <p:cNvSpPr/>
          <p:nvPr/>
        </p:nvSpPr>
        <p:spPr>
          <a:xfrm>
            <a:off x="-142875" y="-4900"/>
            <a:ext cx="12349162" cy="571500"/>
          </a:xfrm>
          <a:prstGeom prst="rect">
            <a:avLst/>
          </a:prstGeom>
          <a:solidFill>
            <a:srgbClr val="1A47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pic>
        <p:nvPicPr>
          <p:cNvPr id="419" name="Google Shape;419;p31"/>
          <p:cNvPicPr preferRelativeResize="0"/>
          <p:nvPr/>
        </p:nvPicPr>
        <p:blipFill rotWithShape="1">
          <a:blip r:embed="rId3">
            <a:alphaModFix/>
          </a:blip>
          <a:srcRect/>
          <a:stretch/>
        </p:blipFill>
        <p:spPr>
          <a:xfrm>
            <a:off x="6202680" y="-742087"/>
            <a:ext cx="10817894" cy="6085065"/>
          </a:xfrm>
          <a:prstGeom prst="rect">
            <a:avLst/>
          </a:prstGeom>
          <a:noFill/>
          <a:ln>
            <a:noFill/>
          </a:ln>
        </p:spPr>
      </p:pic>
      <p:sp>
        <p:nvSpPr>
          <p:cNvPr id="420" name="Google Shape;420;p31"/>
          <p:cNvSpPr txBox="1">
            <a:spLocks noGrp="1"/>
          </p:cNvSpPr>
          <p:nvPr>
            <p:ph type="title"/>
          </p:nvPr>
        </p:nvSpPr>
        <p:spPr>
          <a:xfrm>
            <a:off x="838200" y="190536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A4774"/>
              </a:buClr>
              <a:buSzPts val="2800"/>
              <a:buFont typeface="Source Sans Pro Black"/>
              <a:buNone/>
            </a:pPr>
            <a:r>
              <a:rPr lang="en-GB" sz="2800" b="1">
                <a:solidFill>
                  <a:srgbClr val="1A4774"/>
                </a:solidFill>
                <a:latin typeface="Source Sans Pro Black"/>
                <a:ea typeface="Source Sans Pro Black"/>
                <a:cs typeface="Source Sans Pro Black"/>
                <a:sym typeface="Source Sans Pro Black"/>
              </a:rPr>
              <a:t>Reflect </a:t>
            </a:r>
            <a:endParaRPr/>
          </a:p>
        </p:txBody>
      </p:sp>
      <p:sp>
        <p:nvSpPr>
          <p:cNvPr id="421" name="Google Shape;421;p31"/>
          <p:cNvSpPr txBox="1">
            <a:spLocks noGrp="1"/>
          </p:cNvSpPr>
          <p:nvPr>
            <p:ph type="body" idx="1"/>
          </p:nvPr>
        </p:nvSpPr>
        <p:spPr>
          <a:xfrm>
            <a:off x="838200" y="2964834"/>
            <a:ext cx="7635240" cy="25923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GB" sz="2000">
                <a:latin typeface="Source Sans Pro"/>
                <a:ea typeface="Source Sans Pro"/>
                <a:cs typeface="Source Sans Pro"/>
                <a:sym typeface="Source Sans Pro"/>
              </a:rPr>
              <a:t>Something which made you think</a:t>
            </a:r>
            <a:endParaRPr/>
          </a:p>
          <a:p>
            <a:pPr marL="228600" lvl="0" indent="-228600" algn="l" rtl="0">
              <a:lnSpc>
                <a:spcPct val="90000"/>
              </a:lnSpc>
              <a:spcBef>
                <a:spcPts val="1000"/>
              </a:spcBef>
              <a:spcAft>
                <a:spcPts val="0"/>
              </a:spcAft>
              <a:buClr>
                <a:schemeClr val="dk1"/>
              </a:buClr>
              <a:buSzPts val="2000"/>
              <a:buChar char="•"/>
            </a:pPr>
            <a:r>
              <a:rPr lang="en-GB" sz="2000">
                <a:latin typeface="Source Sans Pro"/>
                <a:ea typeface="Source Sans Pro"/>
                <a:cs typeface="Source Sans Pro"/>
                <a:sym typeface="Source Sans Pro"/>
              </a:rPr>
              <a:t>Something you are curious about and what to find out more</a:t>
            </a:r>
            <a:endParaRPr/>
          </a:p>
          <a:p>
            <a:pPr marL="228600" lvl="0" indent="-228600" algn="l" rtl="0">
              <a:lnSpc>
                <a:spcPct val="90000"/>
              </a:lnSpc>
              <a:spcBef>
                <a:spcPts val="1000"/>
              </a:spcBef>
              <a:spcAft>
                <a:spcPts val="0"/>
              </a:spcAft>
              <a:buClr>
                <a:schemeClr val="dk1"/>
              </a:buClr>
              <a:buSzPts val="2000"/>
              <a:buChar char="•"/>
            </a:pPr>
            <a:r>
              <a:rPr lang="en-GB" sz="2000">
                <a:latin typeface="Source Sans Pro"/>
                <a:ea typeface="Source Sans Pro"/>
                <a:cs typeface="Source Sans Pro"/>
                <a:sym typeface="Source Sans Pro"/>
              </a:rPr>
              <a:t>Something you will do after this session</a:t>
            </a:r>
            <a:endParaRPr/>
          </a:p>
        </p:txBody>
      </p:sp>
      <p:pic>
        <p:nvPicPr>
          <p:cNvPr id="422" name="Google Shape;422;p31"/>
          <p:cNvPicPr preferRelativeResize="0"/>
          <p:nvPr/>
        </p:nvPicPr>
        <p:blipFill rotWithShape="1">
          <a:blip r:embed="rId3">
            <a:alphaModFix/>
          </a:blip>
          <a:srcRect/>
          <a:stretch/>
        </p:blipFill>
        <p:spPr>
          <a:xfrm>
            <a:off x="-4263938" y="4459535"/>
            <a:ext cx="8527876" cy="4796930"/>
          </a:xfrm>
          <a:prstGeom prst="rect">
            <a:avLst/>
          </a:prstGeom>
          <a:noFill/>
          <a:ln>
            <a:noFill/>
          </a:ln>
        </p:spPr>
      </p:pic>
      <p:sp>
        <p:nvSpPr>
          <p:cNvPr id="423" name="Google Shape;423;p31"/>
          <p:cNvSpPr/>
          <p:nvPr/>
        </p:nvSpPr>
        <p:spPr>
          <a:xfrm>
            <a:off x="0" y="6286500"/>
            <a:ext cx="12192000" cy="571500"/>
          </a:xfrm>
          <a:prstGeom prst="rect">
            <a:avLst/>
          </a:prstGeom>
          <a:solidFill>
            <a:srgbClr val="1A47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4" name="Google Shape;424;p31"/>
          <p:cNvSpPr/>
          <p:nvPr/>
        </p:nvSpPr>
        <p:spPr>
          <a:xfrm>
            <a:off x="-142875" y="-4900"/>
            <a:ext cx="12349162" cy="571500"/>
          </a:xfrm>
          <a:prstGeom prst="rect">
            <a:avLst/>
          </a:prstGeom>
          <a:solidFill>
            <a:srgbClr val="1A47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A4774"/>
        </a:solidFill>
        <a:effectLst/>
      </p:bgPr>
    </p:bg>
    <p:spTree>
      <p:nvGrpSpPr>
        <p:cNvPr id="1" name="Shape 428"/>
        <p:cNvGrpSpPr/>
        <p:nvPr/>
      </p:nvGrpSpPr>
      <p:grpSpPr>
        <a:xfrm>
          <a:off x="0" y="0"/>
          <a:ext cx="0" cy="0"/>
          <a:chOff x="0" y="0"/>
          <a:chExt cx="0" cy="0"/>
        </a:xfrm>
      </p:grpSpPr>
      <p:sp>
        <p:nvSpPr>
          <p:cNvPr id="429" name="Google Shape;429;p32"/>
          <p:cNvSpPr/>
          <p:nvPr/>
        </p:nvSpPr>
        <p:spPr>
          <a:xfrm>
            <a:off x="5579170" y="4980784"/>
            <a:ext cx="1019340" cy="389052"/>
          </a:xfrm>
          <a:prstGeom prst="rect">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0" name="Google Shape;430;p32"/>
          <p:cNvSpPr/>
          <p:nvPr/>
        </p:nvSpPr>
        <p:spPr>
          <a:xfrm>
            <a:off x="5609249" y="5008543"/>
            <a:ext cx="958367" cy="33300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1" name="Google Shape;431;p32"/>
          <p:cNvSpPr/>
          <p:nvPr/>
        </p:nvSpPr>
        <p:spPr>
          <a:xfrm>
            <a:off x="4003119" y="1804636"/>
            <a:ext cx="418576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chemeClr val="lt1"/>
                </a:solidFill>
                <a:latin typeface="Source Sans Pro Black"/>
                <a:ea typeface="Source Sans Pro Black"/>
                <a:cs typeface="Source Sans Pro Black"/>
                <a:sym typeface="Source Sans Pro Black"/>
              </a:rPr>
              <a:t>Thank you for your time</a:t>
            </a:r>
            <a:endParaRPr/>
          </a:p>
        </p:txBody>
      </p:sp>
      <p:sp>
        <p:nvSpPr>
          <p:cNvPr id="432" name="Google Shape;432;p32"/>
          <p:cNvSpPr/>
          <p:nvPr/>
        </p:nvSpPr>
        <p:spPr>
          <a:xfrm>
            <a:off x="0" y="6072188"/>
            <a:ext cx="12192000" cy="7858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33" name="Google Shape;433;p32" descr="Internet outline"/>
          <p:cNvPicPr preferRelativeResize="0"/>
          <p:nvPr/>
        </p:nvPicPr>
        <p:blipFill rotWithShape="1">
          <a:blip r:embed="rId3">
            <a:alphaModFix/>
          </a:blip>
          <a:srcRect/>
          <a:stretch/>
        </p:blipFill>
        <p:spPr>
          <a:xfrm>
            <a:off x="2570789" y="2802936"/>
            <a:ext cx="594743" cy="594743"/>
          </a:xfrm>
          <a:prstGeom prst="rect">
            <a:avLst/>
          </a:prstGeom>
          <a:noFill/>
          <a:ln>
            <a:noFill/>
          </a:ln>
        </p:spPr>
      </p:pic>
      <p:pic>
        <p:nvPicPr>
          <p:cNvPr id="434" name="Google Shape;434;p32" descr="A picture containing ax, vector graphics&#10;&#10;Description automatically generated"/>
          <p:cNvPicPr preferRelativeResize="0"/>
          <p:nvPr/>
        </p:nvPicPr>
        <p:blipFill rotWithShape="1">
          <a:blip r:embed="rId4">
            <a:alphaModFix/>
          </a:blip>
          <a:srcRect/>
          <a:stretch/>
        </p:blipFill>
        <p:spPr>
          <a:xfrm>
            <a:off x="2655279" y="3586178"/>
            <a:ext cx="425761" cy="360814"/>
          </a:xfrm>
          <a:prstGeom prst="rect">
            <a:avLst/>
          </a:prstGeom>
          <a:noFill/>
          <a:ln>
            <a:noFill/>
          </a:ln>
        </p:spPr>
      </p:pic>
      <p:sp>
        <p:nvSpPr>
          <p:cNvPr id="435" name="Google Shape;435;p32"/>
          <p:cNvSpPr/>
          <p:nvPr/>
        </p:nvSpPr>
        <p:spPr>
          <a:xfrm>
            <a:off x="3164029" y="2853050"/>
            <a:ext cx="2018502" cy="42280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600" b="1">
                <a:solidFill>
                  <a:schemeClr val="lt1"/>
                </a:solidFill>
                <a:latin typeface="Source Sans Pro"/>
                <a:ea typeface="Source Sans Pro"/>
                <a:cs typeface="Source Sans Pro"/>
                <a:sym typeface="Source Sans Pro"/>
              </a:rPr>
              <a:t>www.scotdec.org.uk</a:t>
            </a:r>
            <a:endParaRPr sz="1600" b="1">
              <a:solidFill>
                <a:schemeClr val="lt1"/>
              </a:solidFill>
              <a:latin typeface="Source Sans Pro"/>
              <a:ea typeface="Source Sans Pro"/>
              <a:cs typeface="Source Sans Pro"/>
              <a:sym typeface="Source Sans Pro"/>
            </a:endParaRPr>
          </a:p>
        </p:txBody>
      </p:sp>
      <p:sp>
        <p:nvSpPr>
          <p:cNvPr id="436" name="Google Shape;436;p32"/>
          <p:cNvSpPr/>
          <p:nvPr/>
        </p:nvSpPr>
        <p:spPr>
          <a:xfrm>
            <a:off x="3200097" y="3547977"/>
            <a:ext cx="1802096" cy="42280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600" b="1">
                <a:solidFill>
                  <a:schemeClr val="lt1"/>
                </a:solidFill>
                <a:latin typeface="Source Sans Pro"/>
                <a:ea typeface="Source Sans Pro"/>
                <a:cs typeface="Source Sans Pro"/>
                <a:sym typeface="Source Sans Pro"/>
              </a:rPr>
              <a:t>@scotdeclearning</a:t>
            </a:r>
            <a:endParaRPr sz="1600" b="1">
              <a:solidFill>
                <a:schemeClr val="lt1"/>
              </a:solidFill>
              <a:latin typeface="Source Sans Pro"/>
              <a:ea typeface="Source Sans Pro"/>
              <a:cs typeface="Source Sans Pro"/>
              <a:sym typeface="Source Sans Pro"/>
            </a:endParaRPr>
          </a:p>
        </p:txBody>
      </p:sp>
      <p:pic>
        <p:nvPicPr>
          <p:cNvPr id="437" name="Google Shape;437;p32" descr="Internet outline"/>
          <p:cNvPicPr preferRelativeResize="0"/>
          <p:nvPr/>
        </p:nvPicPr>
        <p:blipFill rotWithShape="1">
          <a:blip r:embed="rId3">
            <a:alphaModFix/>
          </a:blip>
          <a:srcRect/>
          <a:stretch/>
        </p:blipFill>
        <p:spPr>
          <a:xfrm>
            <a:off x="6191301" y="2811254"/>
            <a:ext cx="594743" cy="594743"/>
          </a:xfrm>
          <a:prstGeom prst="rect">
            <a:avLst/>
          </a:prstGeom>
          <a:noFill/>
          <a:ln>
            <a:noFill/>
          </a:ln>
        </p:spPr>
      </p:pic>
      <p:pic>
        <p:nvPicPr>
          <p:cNvPr id="438" name="Google Shape;438;p32" descr="A picture containing ax, vector graphics&#10;&#10;Description automatically generated"/>
          <p:cNvPicPr preferRelativeResize="0"/>
          <p:nvPr/>
        </p:nvPicPr>
        <p:blipFill rotWithShape="1">
          <a:blip r:embed="rId4">
            <a:alphaModFix/>
          </a:blip>
          <a:srcRect/>
          <a:stretch/>
        </p:blipFill>
        <p:spPr>
          <a:xfrm>
            <a:off x="6275791" y="3594496"/>
            <a:ext cx="425761" cy="360814"/>
          </a:xfrm>
          <a:prstGeom prst="rect">
            <a:avLst/>
          </a:prstGeom>
          <a:noFill/>
          <a:ln>
            <a:noFill/>
          </a:ln>
        </p:spPr>
      </p:pic>
      <p:sp>
        <p:nvSpPr>
          <p:cNvPr id="439" name="Google Shape;439;p32"/>
          <p:cNvSpPr/>
          <p:nvPr/>
        </p:nvSpPr>
        <p:spPr>
          <a:xfrm>
            <a:off x="6793358" y="2861368"/>
            <a:ext cx="2887329" cy="42280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600" b="1">
                <a:solidFill>
                  <a:schemeClr val="lt1"/>
                </a:solidFill>
                <a:latin typeface="Source Sans Pro"/>
                <a:ea typeface="Source Sans Pro"/>
                <a:cs typeface="Source Sans Pro"/>
                <a:sym typeface="Source Sans Pro"/>
              </a:rPr>
              <a:t>www.scottishglobalhealth.org</a:t>
            </a:r>
            <a:endParaRPr sz="1600" b="1">
              <a:solidFill>
                <a:schemeClr val="lt1"/>
              </a:solidFill>
              <a:latin typeface="Source Sans Pro"/>
              <a:ea typeface="Source Sans Pro"/>
              <a:cs typeface="Source Sans Pro"/>
              <a:sym typeface="Source Sans Pro"/>
            </a:endParaRPr>
          </a:p>
        </p:txBody>
      </p:sp>
      <p:sp>
        <p:nvSpPr>
          <p:cNvPr id="440" name="Google Shape;440;p32"/>
          <p:cNvSpPr/>
          <p:nvPr/>
        </p:nvSpPr>
        <p:spPr>
          <a:xfrm>
            <a:off x="6820609" y="3556295"/>
            <a:ext cx="1544012" cy="42280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600">
                <a:solidFill>
                  <a:schemeClr val="lt1"/>
                </a:solidFill>
                <a:latin typeface="Source Sans Pro"/>
                <a:ea typeface="Source Sans Pro"/>
                <a:cs typeface="Source Sans Pro"/>
                <a:sym typeface="Source Sans Pro"/>
              </a:rPr>
              <a:t>@scottishGHCU</a:t>
            </a:r>
            <a:endParaRPr sz="1600">
              <a:solidFill>
                <a:schemeClr val="lt1"/>
              </a:solidFill>
              <a:latin typeface="Source Sans Pro"/>
              <a:ea typeface="Source Sans Pro"/>
              <a:cs typeface="Source Sans Pro"/>
              <a:sym typeface="Source Sans Pro"/>
            </a:endParaRPr>
          </a:p>
        </p:txBody>
      </p:sp>
      <p:cxnSp>
        <p:nvCxnSpPr>
          <p:cNvPr id="441" name="Google Shape;441;p32"/>
          <p:cNvCxnSpPr/>
          <p:nvPr/>
        </p:nvCxnSpPr>
        <p:spPr>
          <a:xfrm>
            <a:off x="2570789" y="2578648"/>
            <a:ext cx="6965932" cy="0"/>
          </a:xfrm>
          <a:prstGeom prst="straightConnector1">
            <a:avLst/>
          </a:prstGeom>
          <a:noFill/>
          <a:ln w="12700" cap="flat" cmpd="sng">
            <a:solidFill>
              <a:schemeClr val="lt1"/>
            </a:solidFill>
            <a:prstDash val="solid"/>
            <a:miter lim="800000"/>
            <a:headEnd type="none" w="sm" len="sm"/>
            <a:tailEnd type="none" w="sm" len="sm"/>
          </a:ln>
        </p:spPr>
      </p:cxnSp>
      <p:sp>
        <p:nvSpPr>
          <p:cNvPr id="442" name="Google Shape;442;p32"/>
          <p:cNvSpPr/>
          <p:nvPr/>
        </p:nvSpPr>
        <p:spPr>
          <a:xfrm>
            <a:off x="3081040" y="4473012"/>
            <a:ext cx="6096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a:solidFill>
                  <a:schemeClr val="lt1"/>
                </a:solidFill>
                <a:latin typeface="Source Sans Pro"/>
                <a:ea typeface="Source Sans Pro"/>
                <a:cs typeface="Source Sans Pro"/>
                <a:sym typeface="Source Sans Pro"/>
              </a:rPr>
              <a:t>The contents of this document are the sole responsibility of the 15 project partners and can in no way be taken to reflect the views of the European Union.</a:t>
            </a:r>
            <a:endParaRPr sz="1200">
              <a:solidFill>
                <a:schemeClr val="lt1"/>
              </a:solidFill>
              <a:latin typeface="Source Sans Pro"/>
              <a:ea typeface="Source Sans Pro"/>
              <a:cs typeface="Source Sans Pro"/>
              <a:sym typeface="Source Sans Pro"/>
            </a:endParaRPr>
          </a:p>
        </p:txBody>
      </p:sp>
      <p:pic>
        <p:nvPicPr>
          <p:cNvPr id="443" name="Google Shape;443;p32" descr="Logo&#10;&#10;Description automatically generated"/>
          <p:cNvPicPr preferRelativeResize="0"/>
          <p:nvPr/>
        </p:nvPicPr>
        <p:blipFill rotWithShape="1">
          <a:blip r:embed="rId5">
            <a:alphaModFix/>
          </a:blip>
          <a:srcRect/>
          <a:stretch/>
        </p:blipFill>
        <p:spPr>
          <a:xfrm>
            <a:off x="7471844" y="6155296"/>
            <a:ext cx="1079496" cy="683421"/>
          </a:xfrm>
          <a:prstGeom prst="rect">
            <a:avLst/>
          </a:prstGeom>
          <a:noFill/>
          <a:ln>
            <a:noFill/>
          </a:ln>
        </p:spPr>
      </p:pic>
      <p:pic>
        <p:nvPicPr>
          <p:cNvPr id="444" name="Google Shape;444;p32" descr="Logo&#10;&#10;Description automatically generated with low confidence"/>
          <p:cNvPicPr preferRelativeResize="0"/>
          <p:nvPr/>
        </p:nvPicPr>
        <p:blipFill rotWithShape="1">
          <a:blip r:embed="rId6">
            <a:alphaModFix/>
          </a:blip>
          <a:srcRect/>
          <a:stretch/>
        </p:blipFill>
        <p:spPr>
          <a:xfrm>
            <a:off x="9541975" y="6120700"/>
            <a:ext cx="1828800" cy="635000"/>
          </a:xfrm>
          <a:prstGeom prst="rect">
            <a:avLst/>
          </a:prstGeom>
          <a:noFill/>
          <a:ln>
            <a:noFill/>
          </a:ln>
        </p:spPr>
      </p:pic>
      <p:pic>
        <p:nvPicPr>
          <p:cNvPr id="445" name="Google Shape;445;p32" descr="Logo&#10;&#10;Description automatically generated"/>
          <p:cNvPicPr preferRelativeResize="0"/>
          <p:nvPr/>
        </p:nvPicPr>
        <p:blipFill rotWithShape="1">
          <a:blip r:embed="rId7">
            <a:alphaModFix/>
          </a:blip>
          <a:srcRect/>
          <a:stretch/>
        </p:blipFill>
        <p:spPr>
          <a:xfrm>
            <a:off x="5603071" y="6217176"/>
            <a:ext cx="878138" cy="559127"/>
          </a:xfrm>
          <a:prstGeom prst="rect">
            <a:avLst/>
          </a:prstGeom>
          <a:noFill/>
          <a:ln>
            <a:noFill/>
          </a:ln>
        </p:spPr>
      </p:pic>
      <p:pic>
        <p:nvPicPr>
          <p:cNvPr id="446" name="Google Shape;446;p32" descr="Logo, company name&#10;&#10;Description automatically generated"/>
          <p:cNvPicPr preferRelativeResize="0"/>
          <p:nvPr/>
        </p:nvPicPr>
        <p:blipFill rotWithShape="1">
          <a:blip r:embed="rId8">
            <a:alphaModFix/>
          </a:blip>
          <a:srcRect/>
          <a:stretch/>
        </p:blipFill>
        <p:spPr>
          <a:xfrm>
            <a:off x="2969755" y="6236806"/>
            <a:ext cx="1561999" cy="554520"/>
          </a:xfrm>
          <a:prstGeom prst="rect">
            <a:avLst/>
          </a:prstGeom>
          <a:noFill/>
          <a:ln>
            <a:noFill/>
          </a:ln>
        </p:spPr>
      </p:pic>
      <p:pic>
        <p:nvPicPr>
          <p:cNvPr id="447" name="Google Shape;447;p32" descr="Graphical user interface, application&#10;&#10;Description automatically generated"/>
          <p:cNvPicPr preferRelativeResize="0"/>
          <p:nvPr/>
        </p:nvPicPr>
        <p:blipFill rotWithShape="1">
          <a:blip r:embed="rId9">
            <a:alphaModFix/>
          </a:blip>
          <a:srcRect/>
          <a:stretch/>
        </p:blipFill>
        <p:spPr>
          <a:xfrm>
            <a:off x="632886" y="6244070"/>
            <a:ext cx="1865686" cy="511630"/>
          </a:xfrm>
          <a:prstGeom prst="rect">
            <a:avLst/>
          </a:prstGeom>
          <a:noFill/>
          <a:ln>
            <a:noFill/>
          </a:ln>
        </p:spPr>
      </p:pic>
      <p:pic>
        <p:nvPicPr>
          <p:cNvPr id="448" name="Google Shape;448;p32" descr="Graphical user interface, application&#10;&#10;Description automatically generated"/>
          <p:cNvPicPr preferRelativeResize="0"/>
          <p:nvPr/>
        </p:nvPicPr>
        <p:blipFill rotWithShape="1">
          <a:blip r:embed="rId10">
            <a:alphaModFix/>
          </a:blip>
          <a:srcRect/>
          <a:stretch/>
        </p:blipFill>
        <p:spPr>
          <a:xfrm>
            <a:off x="5728944" y="5067814"/>
            <a:ext cx="762551" cy="20911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p:nvPr/>
        </p:nvSpPr>
        <p:spPr>
          <a:xfrm>
            <a:off x="838200" y="-128990"/>
            <a:ext cx="6543675" cy="5996328"/>
          </a:xfrm>
          <a:prstGeom prst="rect">
            <a:avLst/>
          </a:prstGeom>
          <a:solidFill>
            <a:srgbClr val="1A4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1280697" y="790085"/>
            <a:ext cx="565892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chemeClr val="lt1"/>
                </a:solidFill>
                <a:latin typeface="Source Sans Pro Black"/>
                <a:ea typeface="Source Sans Pro Black"/>
                <a:cs typeface="Source Sans Pro Black"/>
                <a:sym typeface="Source Sans Pro Black"/>
              </a:rPr>
              <a:t>SDG 12: Responsible consumption</a:t>
            </a:r>
            <a:endParaRPr/>
          </a:p>
        </p:txBody>
      </p:sp>
      <p:sp>
        <p:nvSpPr>
          <p:cNvPr id="125" name="Google Shape;125;p4"/>
          <p:cNvSpPr/>
          <p:nvPr/>
        </p:nvSpPr>
        <p:spPr>
          <a:xfrm>
            <a:off x="1280697" y="1542623"/>
            <a:ext cx="5661667" cy="452431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1800"/>
              <a:buFont typeface="Arial"/>
              <a:buChar char="•"/>
            </a:pPr>
            <a:r>
              <a:rPr lang="en-GB" sz="1800">
                <a:solidFill>
                  <a:schemeClr val="lt1"/>
                </a:solidFill>
                <a:latin typeface="Source Sans Pro"/>
                <a:ea typeface="Source Sans Pro"/>
                <a:cs typeface="Source Sans Pro"/>
                <a:sym typeface="Source Sans Pro"/>
              </a:rPr>
              <a:t>Think of your average working day. How many of the items you use are single-use and disposed of quickly? Is there a way of making this item re-usable?</a:t>
            </a:r>
            <a:endParaRPr sz="1800">
              <a:solidFill>
                <a:schemeClr val="lt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lt1"/>
              </a:solidFill>
              <a:latin typeface="Source Sans Pro"/>
              <a:ea typeface="Source Sans Pro"/>
              <a:cs typeface="Source Sans Pro"/>
              <a:sym typeface="Source Sans Pro"/>
            </a:endParaRPr>
          </a:p>
          <a:p>
            <a:pPr marL="285750" marR="0" lvl="0" indent="-285750" algn="l" rtl="0">
              <a:spcBef>
                <a:spcPts val="0"/>
              </a:spcBef>
              <a:spcAft>
                <a:spcPts val="0"/>
              </a:spcAft>
              <a:buClr>
                <a:schemeClr val="lt1"/>
              </a:buClr>
              <a:buSzPts val="1800"/>
              <a:buFont typeface="Arial"/>
              <a:buChar char="•"/>
            </a:pPr>
            <a:r>
              <a:rPr lang="en-GB" sz="1800">
                <a:solidFill>
                  <a:schemeClr val="lt1"/>
                </a:solidFill>
                <a:latin typeface="Source Sans Pro"/>
                <a:ea typeface="Source Sans Pro"/>
                <a:cs typeface="Source Sans Pro"/>
                <a:sym typeface="Source Sans Pro"/>
              </a:rPr>
              <a:t>If you’ve worked in a low-resource setting, abroad for instance, did you notice differences in how resources were managed?</a:t>
            </a:r>
            <a:endParaRPr/>
          </a:p>
          <a:p>
            <a:pPr marL="285750" marR="0" lvl="0" indent="-171450" algn="l" rtl="0">
              <a:spcBef>
                <a:spcPts val="0"/>
              </a:spcBef>
              <a:spcAft>
                <a:spcPts val="0"/>
              </a:spcAft>
              <a:buClr>
                <a:schemeClr val="dk1"/>
              </a:buClr>
              <a:buSzPts val="1800"/>
              <a:buFont typeface="Arial"/>
              <a:buNone/>
            </a:pPr>
            <a:endParaRPr sz="1800">
              <a:solidFill>
                <a:schemeClr val="lt1"/>
              </a:solidFill>
              <a:latin typeface="Source Sans Pro"/>
              <a:ea typeface="Source Sans Pro"/>
              <a:cs typeface="Source Sans Pro"/>
              <a:sym typeface="Source Sans Pro"/>
            </a:endParaRPr>
          </a:p>
          <a:p>
            <a:pPr marL="285750" marR="0" lvl="0" indent="-285750" algn="l" rtl="0">
              <a:spcBef>
                <a:spcPts val="0"/>
              </a:spcBef>
              <a:spcAft>
                <a:spcPts val="0"/>
              </a:spcAft>
              <a:buClr>
                <a:schemeClr val="lt1"/>
              </a:buClr>
              <a:buSzPts val="1800"/>
              <a:buFont typeface="Arial"/>
              <a:buChar char="•"/>
            </a:pPr>
            <a:r>
              <a:rPr lang="en-GB" sz="1800">
                <a:solidFill>
                  <a:schemeClr val="lt1"/>
                </a:solidFill>
                <a:latin typeface="Source Sans Pro"/>
                <a:ea typeface="Source Sans Pro"/>
                <a:cs typeface="Source Sans Pro"/>
                <a:sym typeface="Source Sans Pro"/>
              </a:rPr>
              <a:t>How do we balance the hygiene needs of effective treatment with targets for sustainable and less wasteful practices?</a:t>
            </a:r>
            <a:endParaRPr/>
          </a:p>
          <a:p>
            <a:pPr marL="285750" marR="0" lvl="0" indent="-171450" algn="l" rtl="0">
              <a:spcBef>
                <a:spcPts val="0"/>
              </a:spcBef>
              <a:spcAft>
                <a:spcPts val="0"/>
              </a:spcAft>
              <a:buClr>
                <a:schemeClr val="dk1"/>
              </a:buClr>
              <a:buSzPts val="1800"/>
              <a:buFont typeface="Arial"/>
              <a:buNone/>
            </a:pPr>
            <a:endParaRPr sz="1800">
              <a:solidFill>
                <a:schemeClr val="lt1"/>
              </a:solidFill>
              <a:latin typeface="Source Sans Pro"/>
              <a:ea typeface="Source Sans Pro"/>
              <a:cs typeface="Source Sans Pro"/>
              <a:sym typeface="Source Sans Pro"/>
            </a:endParaRPr>
          </a:p>
          <a:p>
            <a:pPr marL="285750" marR="0" lvl="0" indent="-285750" algn="l" rtl="0">
              <a:spcBef>
                <a:spcPts val="0"/>
              </a:spcBef>
              <a:spcAft>
                <a:spcPts val="0"/>
              </a:spcAft>
              <a:buClr>
                <a:schemeClr val="lt1"/>
              </a:buClr>
              <a:buSzPts val="1800"/>
              <a:buFont typeface="Arial"/>
              <a:buChar char="•"/>
            </a:pPr>
            <a:r>
              <a:rPr lang="en-GB" sz="1800">
                <a:solidFill>
                  <a:schemeClr val="lt1"/>
                </a:solidFill>
                <a:latin typeface="Source Sans Pro"/>
                <a:ea typeface="Source Sans Pro"/>
                <a:cs typeface="Source Sans Pro"/>
                <a:sym typeface="Source Sans Pro"/>
              </a:rPr>
              <a:t>How does procurement within the NHS support sustainable practices of consumption?</a:t>
            </a:r>
            <a:endParaRPr/>
          </a:p>
          <a:p>
            <a:pPr marL="285750" marR="0" lvl="0" indent="-171450" algn="l" rtl="0">
              <a:spcBef>
                <a:spcPts val="0"/>
              </a:spcBef>
              <a:spcAft>
                <a:spcPts val="0"/>
              </a:spcAft>
              <a:buClr>
                <a:schemeClr val="dk1"/>
              </a:buClr>
              <a:buSzPts val="1800"/>
              <a:buFont typeface="Arial"/>
              <a:buNone/>
            </a:pPr>
            <a:endParaRPr sz="1800">
              <a:solidFill>
                <a:schemeClr val="lt1"/>
              </a:solidFill>
              <a:latin typeface="Source Sans Pro"/>
              <a:ea typeface="Source Sans Pro"/>
              <a:cs typeface="Source Sans Pro"/>
              <a:sym typeface="Source Sans Pro"/>
            </a:endParaRPr>
          </a:p>
          <a:p>
            <a:pPr marL="285750" marR="0" lvl="0" indent="-171450" algn="l" rtl="0">
              <a:spcBef>
                <a:spcPts val="0"/>
              </a:spcBef>
              <a:spcAft>
                <a:spcPts val="0"/>
              </a:spcAft>
              <a:buClr>
                <a:schemeClr val="dk1"/>
              </a:buClr>
              <a:buSzPts val="1800"/>
              <a:buFont typeface="Arial"/>
              <a:buNone/>
            </a:pPr>
            <a:endParaRPr sz="1800">
              <a:solidFill>
                <a:schemeClr val="lt1"/>
              </a:solidFill>
              <a:latin typeface="Source Sans Pro"/>
              <a:ea typeface="Source Sans Pro"/>
              <a:cs typeface="Source Sans Pro"/>
              <a:sym typeface="Source Sans Pro"/>
            </a:endParaRPr>
          </a:p>
        </p:txBody>
      </p:sp>
      <p:pic>
        <p:nvPicPr>
          <p:cNvPr id="126" name="Google Shape;126;p4" descr="Logo&#10;&#10;Description automatically generated"/>
          <p:cNvPicPr preferRelativeResize="0"/>
          <p:nvPr/>
        </p:nvPicPr>
        <p:blipFill rotWithShape="1">
          <a:blip r:embed="rId3">
            <a:alphaModFix/>
          </a:blip>
          <a:srcRect/>
          <a:stretch/>
        </p:blipFill>
        <p:spPr>
          <a:xfrm>
            <a:off x="7688400" y="1577400"/>
            <a:ext cx="5287200" cy="5281200"/>
          </a:xfrm>
          <a:prstGeom prst="rect">
            <a:avLst/>
          </a:prstGeom>
          <a:noFill/>
          <a:ln>
            <a:noFill/>
          </a:ln>
        </p:spPr>
      </p:pic>
      <p:pic>
        <p:nvPicPr>
          <p:cNvPr id="127" name="Google Shape;127;p4" descr="Logo&#10;&#10;Description automatically generated"/>
          <p:cNvPicPr preferRelativeResize="0"/>
          <p:nvPr/>
        </p:nvPicPr>
        <p:blipFill rotWithShape="1">
          <a:blip r:embed="rId3">
            <a:alphaModFix/>
          </a:blip>
          <a:srcRect/>
          <a:stretch/>
        </p:blipFill>
        <p:spPr>
          <a:xfrm>
            <a:off x="7376400" y="305400"/>
            <a:ext cx="2905200" cy="2905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5"/>
          <p:cNvSpPr/>
          <p:nvPr/>
        </p:nvSpPr>
        <p:spPr>
          <a:xfrm>
            <a:off x="0" y="-1"/>
            <a:ext cx="7868093" cy="6858001"/>
          </a:xfrm>
          <a:prstGeom prst="rect">
            <a:avLst/>
          </a:prstGeom>
          <a:solidFill>
            <a:srgbClr val="1A4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a:off x="666749" y="2595304"/>
            <a:ext cx="6276000"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lt1"/>
                </a:solidFill>
                <a:latin typeface="Source Sans Pro"/>
                <a:ea typeface="Source Sans Pro"/>
                <a:cs typeface="Source Sans Pro"/>
                <a:sym typeface="Source Sans Pro"/>
              </a:rPr>
              <a:t>Whilst occurring naturally and essential to our survival, greenhouse gases have risen to record levels not seen for 3 million years due to two centuries of industrialisation, deforestation and other human activity. </a:t>
            </a:r>
            <a:endParaRPr sz="1800">
              <a:solidFill>
                <a:schemeClr val="lt1"/>
              </a:solidFill>
              <a:latin typeface="Calibri"/>
              <a:ea typeface="Calibri"/>
              <a:cs typeface="Calibri"/>
              <a:sym typeface="Calibri"/>
            </a:endParaRPr>
          </a:p>
          <a:p>
            <a:pPr marL="0" marR="0" lvl="0" indent="0" algn="l" rtl="0">
              <a:spcBef>
                <a:spcPts val="0"/>
              </a:spcBef>
              <a:spcAft>
                <a:spcPts val="0"/>
              </a:spcAft>
              <a:buNone/>
            </a:pPr>
            <a:endParaRPr sz="2000">
              <a:solidFill>
                <a:schemeClr val="lt1"/>
              </a:solidFill>
              <a:latin typeface="Source Sans Pro"/>
              <a:ea typeface="Source Sans Pro"/>
              <a:cs typeface="Source Sans Pro"/>
              <a:sym typeface="Source Sans Pro"/>
            </a:endParaRPr>
          </a:p>
          <a:p>
            <a:pPr marL="0" marR="0" lvl="0" indent="0" algn="l" rtl="0">
              <a:spcBef>
                <a:spcPts val="0"/>
              </a:spcBef>
              <a:spcAft>
                <a:spcPts val="0"/>
              </a:spcAft>
              <a:buNone/>
            </a:pPr>
            <a:r>
              <a:rPr lang="en-GB" sz="2000">
                <a:solidFill>
                  <a:schemeClr val="lt1"/>
                </a:solidFill>
                <a:latin typeface="Source Sans Pro"/>
                <a:ea typeface="Source Sans Pro"/>
                <a:cs typeface="Source Sans Pro"/>
                <a:sym typeface="Source Sans Pro"/>
              </a:rPr>
              <a:t>From shifting weather patterns that threaten food production, to rising sea levels that increase the risk of flooding, the impacts of climate change are global in scope and unprecedented in scale.</a:t>
            </a:r>
            <a:endParaRPr sz="1800">
              <a:solidFill>
                <a:schemeClr val="lt1"/>
              </a:solidFill>
              <a:latin typeface="Calibri"/>
              <a:ea typeface="Calibri"/>
              <a:cs typeface="Calibri"/>
              <a:sym typeface="Calibri"/>
            </a:endParaRPr>
          </a:p>
        </p:txBody>
      </p:sp>
      <p:sp>
        <p:nvSpPr>
          <p:cNvPr id="135" name="Google Shape;135;p5"/>
          <p:cNvSpPr/>
          <p:nvPr/>
        </p:nvSpPr>
        <p:spPr>
          <a:xfrm>
            <a:off x="666749" y="1790707"/>
            <a:ext cx="720134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lt1"/>
                </a:solidFill>
                <a:latin typeface="Source Sans Pro Black"/>
                <a:ea typeface="Source Sans Pro Black"/>
                <a:cs typeface="Source Sans Pro Black"/>
                <a:sym typeface="Source Sans Pro Black"/>
              </a:rPr>
              <a:t>SDG 13: Climate action</a:t>
            </a:r>
            <a:endParaRPr sz="2400" b="1">
              <a:solidFill>
                <a:schemeClr val="lt1"/>
              </a:solidFill>
              <a:latin typeface="Source Sans Pro Black"/>
              <a:ea typeface="Source Sans Pro Black"/>
              <a:cs typeface="Source Sans Pro Black"/>
              <a:sym typeface="Source Sans Pro Black"/>
            </a:endParaRPr>
          </a:p>
        </p:txBody>
      </p:sp>
      <p:pic>
        <p:nvPicPr>
          <p:cNvPr id="136" name="Google Shape;136;p5" descr="A picture containing text&#10;&#10;Description automatically generated"/>
          <p:cNvPicPr preferRelativeResize="0"/>
          <p:nvPr/>
        </p:nvPicPr>
        <p:blipFill rotWithShape="1">
          <a:blip r:embed="rId3">
            <a:alphaModFix/>
          </a:blip>
          <a:srcRect/>
          <a:stretch/>
        </p:blipFill>
        <p:spPr>
          <a:xfrm>
            <a:off x="6710065" y="835229"/>
            <a:ext cx="5625935" cy="562593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6"/>
          <p:cNvSpPr txBox="1">
            <a:spLocks noGrp="1"/>
          </p:cNvSpPr>
          <p:nvPr>
            <p:ph type="body" idx="1"/>
          </p:nvPr>
        </p:nvSpPr>
        <p:spPr>
          <a:xfrm>
            <a:off x="766948" y="2618699"/>
            <a:ext cx="8042515" cy="261574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800"/>
              <a:buChar char="•"/>
            </a:pPr>
            <a:r>
              <a:rPr lang="en-GB" sz="1800">
                <a:latin typeface="Source Sans Pro"/>
                <a:ea typeface="Source Sans Pro"/>
                <a:cs typeface="Source Sans Pro"/>
                <a:sym typeface="Source Sans Pro"/>
              </a:rPr>
              <a:t>Globally, the most serious impacts of climate change are being felt by communities that are already vulnerable and have done the least to cause global warming. Do you think responsibility for climate change is addressed sufficiently?</a:t>
            </a:r>
            <a:endParaRPr/>
          </a:p>
          <a:p>
            <a:pPr marL="228600" lvl="0" indent="-228600" algn="l" rtl="0">
              <a:lnSpc>
                <a:spcPct val="90000"/>
              </a:lnSpc>
              <a:spcBef>
                <a:spcPts val="1000"/>
              </a:spcBef>
              <a:spcAft>
                <a:spcPts val="0"/>
              </a:spcAft>
              <a:buClr>
                <a:schemeClr val="dk1"/>
              </a:buClr>
              <a:buSzPts val="1800"/>
              <a:buChar char="•"/>
            </a:pPr>
            <a:r>
              <a:rPr lang="en-GB" sz="1800">
                <a:latin typeface="Source Sans Pro"/>
                <a:ea typeface="Source Sans Pro"/>
                <a:cs typeface="Source Sans Pro"/>
                <a:sym typeface="Source Sans Pro"/>
              </a:rPr>
              <a:t>What does climate change show us about how interconnected we are on a global and individual level?</a:t>
            </a:r>
            <a:endParaRPr/>
          </a:p>
          <a:p>
            <a:pPr marL="228600" lvl="0" indent="-228600" algn="l" rtl="0">
              <a:lnSpc>
                <a:spcPct val="90000"/>
              </a:lnSpc>
              <a:spcBef>
                <a:spcPts val="1000"/>
              </a:spcBef>
              <a:spcAft>
                <a:spcPts val="0"/>
              </a:spcAft>
              <a:buClr>
                <a:schemeClr val="dk1"/>
              </a:buClr>
              <a:buSzPts val="1800"/>
              <a:buChar char="•"/>
            </a:pPr>
            <a:r>
              <a:rPr lang="en-GB" sz="1800">
                <a:latin typeface="Source Sans Pro"/>
                <a:ea typeface="Source Sans Pro"/>
                <a:cs typeface="Source Sans Pro"/>
                <a:sym typeface="Source Sans Pro"/>
              </a:rPr>
              <a:t>Climate change has been called a health emergency. How do you respond to that statement? </a:t>
            </a:r>
            <a:endParaRPr/>
          </a:p>
        </p:txBody>
      </p:sp>
      <p:sp>
        <p:nvSpPr>
          <p:cNvPr id="143" name="Google Shape;143;p6"/>
          <p:cNvSpPr/>
          <p:nvPr/>
        </p:nvSpPr>
        <p:spPr>
          <a:xfrm>
            <a:off x="766948" y="1881010"/>
            <a:ext cx="384752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rgbClr val="1A4774"/>
                </a:solidFill>
                <a:latin typeface="Source Sans Pro Black"/>
                <a:ea typeface="Source Sans Pro Black"/>
                <a:cs typeface="Source Sans Pro Black"/>
                <a:sym typeface="Source Sans Pro Black"/>
              </a:rPr>
              <a:t>SDG 13: Climate action</a:t>
            </a:r>
            <a:endParaRPr sz="2800" b="1">
              <a:solidFill>
                <a:srgbClr val="1A4774"/>
              </a:solidFill>
              <a:latin typeface="Source Sans Pro Black"/>
              <a:ea typeface="Source Sans Pro Black"/>
              <a:cs typeface="Source Sans Pro Black"/>
              <a:sym typeface="Source Sans Pro Black"/>
            </a:endParaRPr>
          </a:p>
        </p:txBody>
      </p:sp>
      <p:sp>
        <p:nvSpPr>
          <p:cNvPr id="144" name="Google Shape;144;p6"/>
          <p:cNvSpPr/>
          <p:nvPr/>
        </p:nvSpPr>
        <p:spPr>
          <a:xfrm rot="-5400000">
            <a:off x="-5958991" y="3213409"/>
            <a:ext cx="12349162" cy="431181"/>
          </a:xfrm>
          <a:prstGeom prst="rect">
            <a:avLst/>
          </a:prstGeom>
          <a:solidFill>
            <a:srgbClr val="1A47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5" name="Google Shape;145;p6"/>
          <p:cNvPicPr preferRelativeResize="0"/>
          <p:nvPr/>
        </p:nvPicPr>
        <p:blipFill rotWithShape="1">
          <a:blip r:embed="rId3">
            <a:alphaModFix/>
          </a:blip>
          <a:srcRect/>
          <a:stretch/>
        </p:blipFill>
        <p:spPr>
          <a:xfrm>
            <a:off x="7348448" y="3693097"/>
            <a:ext cx="5858082" cy="2813674"/>
          </a:xfrm>
          <a:prstGeom prst="rect">
            <a:avLst/>
          </a:prstGeom>
          <a:noFill/>
          <a:ln>
            <a:noFill/>
          </a:ln>
        </p:spPr>
      </p:pic>
      <p:pic>
        <p:nvPicPr>
          <p:cNvPr id="146" name="Google Shape;146;p6"/>
          <p:cNvPicPr preferRelativeResize="0"/>
          <p:nvPr/>
        </p:nvPicPr>
        <p:blipFill rotWithShape="1">
          <a:blip r:embed="rId4">
            <a:alphaModFix/>
          </a:blip>
          <a:srcRect/>
          <a:stretch/>
        </p:blipFill>
        <p:spPr>
          <a:xfrm>
            <a:off x="8468400" y="-450600"/>
            <a:ext cx="4195200" cy="4189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7"/>
          <p:cNvSpPr/>
          <p:nvPr/>
        </p:nvSpPr>
        <p:spPr>
          <a:xfrm>
            <a:off x="831445" y="-133479"/>
            <a:ext cx="7172325" cy="5996328"/>
          </a:xfrm>
          <a:prstGeom prst="rect">
            <a:avLst/>
          </a:prstGeom>
          <a:noFill/>
          <a:ln w="50800" cap="flat" cmpd="sng">
            <a:solidFill>
              <a:srgbClr val="208C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7"/>
          <p:cNvSpPr/>
          <p:nvPr/>
        </p:nvSpPr>
        <p:spPr>
          <a:xfrm>
            <a:off x="874109" y="1553722"/>
            <a:ext cx="4217822"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2400" b="1">
                <a:solidFill>
                  <a:srgbClr val="1A4775"/>
                </a:solidFill>
                <a:latin typeface="Source Sans Pro Black"/>
                <a:ea typeface="Source Sans Pro Black"/>
                <a:cs typeface="Source Sans Pro Black"/>
                <a:sym typeface="Source Sans Pro Black"/>
              </a:rPr>
              <a:t>Starter 1: The story of plastic</a:t>
            </a:r>
            <a:endParaRPr/>
          </a:p>
        </p:txBody>
      </p:sp>
      <p:sp>
        <p:nvSpPr>
          <p:cNvPr id="154" name="Google Shape;154;p7"/>
          <p:cNvSpPr/>
          <p:nvPr/>
        </p:nvSpPr>
        <p:spPr>
          <a:xfrm>
            <a:off x="1080090" y="2357086"/>
            <a:ext cx="6349409"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1A4774"/>
                </a:solidFill>
                <a:latin typeface="Source Sans Pro Black"/>
                <a:ea typeface="Source Sans Pro Black"/>
                <a:cs typeface="Source Sans Pro Black"/>
                <a:sym typeface="Source Sans Pro Black"/>
              </a:rPr>
              <a:t>Aims</a:t>
            </a:r>
            <a:endParaRPr/>
          </a:p>
          <a:p>
            <a:pPr marL="0" marR="0" lvl="0" indent="0" algn="l" rtl="0">
              <a:spcBef>
                <a:spcPts val="0"/>
              </a:spcBef>
              <a:spcAft>
                <a:spcPts val="0"/>
              </a:spcAft>
              <a:buNone/>
            </a:pPr>
            <a:endParaRPr sz="2000">
              <a:solidFill>
                <a:schemeClr val="dk1"/>
              </a:solidFill>
              <a:latin typeface="Source Sans Pro"/>
              <a:ea typeface="Source Sans Pro"/>
              <a:cs typeface="Source Sans Pro"/>
              <a:sym typeface="Source Sans Pro"/>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Source Sans Pro"/>
                <a:ea typeface="Source Sans Pro"/>
                <a:cs typeface="Source Sans Pro"/>
                <a:sym typeface="Source Sans Pro"/>
              </a:rPr>
              <a:t>To provide an overview of the causes and consequences of the global plastics crisis</a:t>
            </a:r>
            <a:endParaRPr/>
          </a:p>
          <a:p>
            <a:pPr marL="342900" marR="0" lvl="0" indent="-215900" algn="l" rtl="0">
              <a:spcBef>
                <a:spcPts val="0"/>
              </a:spcBef>
              <a:spcAft>
                <a:spcPts val="0"/>
              </a:spcAft>
              <a:buClr>
                <a:schemeClr val="dk1"/>
              </a:buClr>
              <a:buSzPts val="2000"/>
              <a:buFont typeface="Arial"/>
              <a:buNone/>
            </a:pPr>
            <a:endParaRPr sz="2000">
              <a:solidFill>
                <a:schemeClr val="dk1"/>
              </a:solidFill>
              <a:latin typeface="Source Sans Pro"/>
              <a:ea typeface="Source Sans Pro"/>
              <a:cs typeface="Source Sans Pro"/>
              <a:sym typeface="Source Sans Pro"/>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Source Sans Pro"/>
                <a:ea typeface="Source Sans Pro"/>
                <a:cs typeface="Source Sans Pro"/>
                <a:sym typeface="Source Sans Pro"/>
              </a:rPr>
              <a:t>To start thinking about how to end single use plastic </a:t>
            </a:r>
            <a:endParaRPr/>
          </a:p>
        </p:txBody>
      </p:sp>
      <p:pic>
        <p:nvPicPr>
          <p:cNvPr id="155" name="Google Shape;155;p7"/>
          <p:cNvPicPr preferRelativeResize="0"/>
          <p:nvPr/>
        </p:nvPicPr>
        <p:blipFill rotWithShape="1">
          <a:blip r:embed="rId3">
            <a:alphaModFix/>
          </a:blip>
          <a:srcRect/>
          <a:stretch/>
        </p:blipFill>
        <p:spPr>
          <a:xfrm>
            <a:off x="5529262" y="2357086"/>
            <a:ext cx="8677275" cy="41757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8"/>
          <p:cNvSpPr txBox="1">
            <a:spLocks noGrp="1"/>
          </p:cNvSpPr>
          <p:nvPr>
            <p:ph type="body" idx="1"/>
          </p:nvPr>
        </p:nvSpPr>
        <p:spPr>
          <a:xfrm>
            <a:off x="671376" y="2794692"/>
            <a:ext cx="7028329" cy="21143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n-GB" sz="1800" u="sng">
                <a:solidFill>
                  <a:schemeClr val="hlink"/>
                </a:solidFill>
                <a:latin typeface="Source Sans Pro"/>
                <a:ea typeface="Source Sans Pro"/>
                <a:cs typeface="Source Sans Pro"/>
                <a:sym typeface="Source Sans Pro"/>
                <a:hlinkClick r:id="rId3"/>
              </a:rPr>
              <a:t>Watch this 4 minute film from The Story of Stuff</a:t>
            </a:r>
            <a:r>
              <a:rPr lang="en-GB" sz="1800">
                <a:latin typeface="Source Sans Pro"/>
                <a:ea typeface="Source Sans Pro"/>
                <a:cs typeface="Source Sans Pro"/>
                <a:sym typeface="Source Sans Pro"/>
              </a:rPr>
              <a:t> </a:t>
            </a:r>
            <a:endParaRPr/>
          </a:p>
          <a:p>
            <a:pPr marL="0" lvl="0" indent="0" algn="l" rtl="0">
              <a:lnSpc>
                <a:spcPct val="90000"/>
              </a:lnSpc>
              <a:spcBef>
                <a:spcPts val="1000"/>
              </a:spcBef>
              <a:spcAft>
                <a:spcPts val="0"/>
              </a:spcAft>
              <a:buClr>
                <a:schemeClr val="dk1"/>
              </a:buClr>
              <a:buSzPts val="1800"/>
              <a:buNone/>
            </a:pPr>
            <a:endParaRPr sz="1800">
              <a:latin typeface="Source Sans Pro"/>
              <a:ea typeface="Source Sans Pro"/>
              <a:cs typeface="Source Sans Pro"/>
              <a:sym typeface="Source Sans Pro"/>
            </a:endParaRPr>
          </a:p>
          <a:p>
            <a:pPr marL="228600" lvl="0" indent="-228600" algn="l" rtl="0">
              <a:lnSpc>
                <a:spcPct val="90000"/>
              </a:lnSpc>
              <a:spcBef>
                <a:spcPts val="1000"/>
              </a:spcBef>
              <a:spcAft>
                <a:spcPts val="0"/>
              </a:spcAft>
              <a:buClr>
                <a:schemeClr val="dk1"/>
              </a:buClr>
              <a:buSzPts val="1800"/>
              <a:buChar char="•"/>
            </a:pPr>
            <a:r>
              <a:rPr lang="en-GB" sz="1800">
                <a:latin typeface="Source Sans Pro"/>
                <a:ea typeface="Source Sans Pro"/>
                <a:cs typeface="Source Sans Pro"/>
                <a:sym typeface="Source Sans Pro"/>
              </a:rPr>
              <a:t>What are your initial responses to the film? </a:t>
            </a:r>
            <a:endParaRPr/>
          </a:p>
          <a:p>
            <a:pPr marL="228600" lvl="0" indent="-114300" algn="l" rtl="0">
              <a:lnSpc>
                <a:spcPct val="90000"/>
              </a:lnSpc>
              <a:spcBef>
                <a:spcPts val="1000"/>
              </a:spcBef>
              <a:spcAft>
                <a:spcPts val="0"/>
              </a:spcAft>
              <a:buClr>
                <a:schemeClr val="dk1"/>
              </a:buClr>
              <a:buSzPts val="1800"/>
              <a:buNone/>
            </a:pPr>
            <a:endParaRPr sz="1800">
              <a:latin typeface="Source Sans Pro"/>
              <a:ea typeface="Source Sans Pro"/>
              <a:cs typeface="Source Sans Pro"/>
              <a:sym typeface="Source Sans Pro"/>
            </a:endParaRPr>
          </a:p>
          <a:p>
            <a:pPr marL="228600" lvl="0" indent="-228600" algn="l" rtl="0">
              <a:lnSpc>
                <a:spcPct val="90000"/>
              </a:lnSpc>
              <a:spcBef>
                <a:spcPts val="1000"/>
              </a:spcBef>
              <a:spcAft>
                <a:spcPts val="0"/>
              </a:spcAft>
              <a:buClr>
                <a:schemeClr val="dk1"/>
              </a:buClr>
              <a:buSzPts val="1800"/>
              <a:buChar char="•"/>
            </a:pPr>
            <a:r>
              <a:rPr lang="en-GB" sz="1800">
                <a:latin typeface="Source Sans Pro"/>
                <a:ea typeface="Source Sans Pro"/>
                <a:cs typeface="Source Sans Pro"/>
                <a:sym typeface="Source Sans Pro"/>
              </a:rPr>
              <a:t>Think about your average working day. How many of the items you use are single-use and disposed of? Are there alternatives? </a:t>
            </a:r>
            <a:endParaRPr/>
          </a:p>
          <a:p>
            <a:pPr marL="0" lvl="0" indent="0" algn="l" rtl="0">
              <a:lnSpc>
                <a:spcPct val="90000"/>
              </a:lnSpc>
              <a:spcBef>
                <a:spcPts val="1000"/>
              </a:spcBef>
              <a:spcAft>
                <a:spcPts val="0"/>
              </a:spcAft>
              <a:buClr>
                <a:schemeClr val="dk1"/>
              </a:buClr>
              <a:buSzPts val="1800"/>
              <a:buNone/>
            </a:pPr>
            <a:endParaRPr sz="1800">
              <a:latin typeface="Source Sans Pro"/>
              <a:ea typeface="Source Sans Pro"/>
              <a:cs typeface="Source Sans Pro"/>
              <a:sym typeface="Source Sans Pro"/>
            </a:endParaRPr>
          </a:p>
        </p:txBody>
      </p:sp>
      <p:sp>
        <p:nvSpPr>
          <p:cNvPr id="162" name="Google Shape;162;p8"/>
          <p:cNvSpPr/>
          <p:nvPr/>
        </p:nvSpPr>
        <p:spPr>
          <a:xfrm>
            <a:off x="0" y="6286500"/>
            <a:ext cx="12192000" cy="571500"/>
          </a:xfrm>
          <a:prstGeom prst="rect">
            <a:avLst/>
          </a:prstGeom>
          <a:solidFill>
            <a:srgbClr val="1A47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 name="Google Shape;163;p8"/>
          <p:cNvSpPr/>
          <p:nvPr/>
        </p:nvSpPr>
        <p:spPr>
          <a:xfrm>
            <a:off x="0" y="0"/>
            <a:ext cx="12192000" cy="571500"/>
          </a:xfrm>
          <a:prstGeom prst="rect">
            <a:avLst/>
          </a:prstGeom>
          <a:solidFill>
            <a:srgbClr val="1A47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4" name="Google Shape;164;p8"/>
          <p:cNvSpPr/>
          <p:nvPr/>
        </p:nvSpPr>
        <p:spPr>
          <a:xfrm>
            <a:off x="671376" y="1823093"/>
            <a:ext cx="489749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rgbClr val="1A4775"/>
                </a:solidFill>
                <a:latin typeface="Source Sans Pro Black"/>
                <a:ea typeface="Source Sans Pro Black"/>
                <a:cs typeface="Source Sans Pro Black"/>
                <a:sym typeface="Source Sans Pro Black"/>
              </a:rPr>
              <a:t>Starter 1: The story of plastic</a:t>
            </a:r>
            <a:endParaRPr/>
          </a:p>
        </p:txBody>
      </p:sp>
      <p:pic>
        <p:nvPicPr>
          <p:cNvPr id="165" name="Google Shape;165;p8" descr="Cursor outline"/>
          <p:cNvPicPr preferRelativeResize="0"/>
          <p:nvPr/>
        </p:nvPicPr>
        <p:blipFill rotWithShape="1">
          <a:blip r:embed="rId4">
            <a:alphaModFix/>
          </a:blip>
          <a:srcRect/>
          <a:stretch/>
        </p:blipFill>
        <p:spPr>
          <a:xfrm>
            <a:off x="5308405" y="2908068"/>
            <a:ext cx="520931" cy="520931"/>
          </a:xfrm>
          <a:prstGeom prst="rect">
            <a:avLst/>
          </a:prstGeom>
          <a:noFill/>
          <a:ln>
            <a:noFill/>
          </a:ln>
        </p:spPr>
      </p:pic>
      <p:pic>
        <p:nvPicPr>
          <p:cNvPr id="166" name="Google Shape;166;p8" descr="Diagram&#10;&#10;Description automatically generated"/>
          <p:cNvPicPr preferRelativeResize="0"/>
          <p:nvPr/>
        </p:nvPicPr>
        <p:blipFill rotWithShape="1">
          <a:blip r:embed="rId5">
            <a:alphaModFix/>
          </a:blip>
          <a:srcRect/>
          <a:stretch/>
        </p:blipFill>
        <p:spPr>
          <a:xfrm>
            <a:off x="6212400" y="1430600"/>
            <a:ext cx="7195200" cy="3468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9"/>
          <p:cNvSpPr/>
          <p:nvPr/>
        </p:nvSpPr>
        <p:spPr>
          <a:xfrm>
            <a:off x="831445" y="-133479"/>
            <a:ext cx="7172325" cy="5996328"/>
          </a:xfrm>
          <a:prstGeom prst="rect">
            <a:avLst/>
          </a:prstGeom>
          <a:solidFill>
            <a:srgbClr val="1A4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9"/>
          <p:cNvSpPr/>
          <p:nvPr/>
        </p:nvSpPr>
        <p:spPr>
          <a:xfrm>
            <a:off x="1143342" y="1524625"/>
            <a:ext cx="364074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2400" b="1">
                <a:solidFill>
                  <a:schemeClr val="lt1"/>
                </a:solidFill>
                <a:latin typeface="Source Sans Pro Black"/>
                <a:ea typeface="Source Sans Pro Black"/>
                <a:cs typeface="Source Sans Pro Black"/>
                <a:sym typeface="Source Sans Pro Black"/>
              </a:rPr>
              <a:t>Starter 2: Waste timeline</a:t>
            </a:r>
            <a:endParaRPr sz="2400" b="1">
              <a:solidFill>
                <a:schemeClr val="lt1"/>
              </a:solidFill>
              <a:latin typeface="Source Sans Pro Black"/>
              <a:ea typeface="Source Sans Pro Black"/>
              <a:cs typeface="Source Sans Pro Black"/>
              <a:sym typeface="Source Sans Pro Black"/>
            </a:endParaRPr>
          </a:p>
        </p:txBody>
      </p:sp>
      <p:sp>
        <p:nvSpPr>
          <p:cNvPr id="174" name="Google Shape;174;p9"/>
          <p:cNvSpPr/>
          <p:nvPr/>
        </p:nvSpPr>
        <p:spPr>
          <a:xfrm>
            <a:off x="1308090" y="2369086"/>
            <a:ext cx="6349409"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lt1"/>
                </a:solidFill>
                <a:latin typeface="Source Sans Pro"/>
                <a:ea typeface="Source Sans Pro"/>
                <a:cs typeface="Source Sans Pro"/>
                <a:sym typeface="Source Sans Pro"/>
              </a:rPr>
              <a:t>Aims</a:t>
            </a:r>
            <a:endParaRPr/>
          </a:p>
          <a:p>
            <a:pPr marL="0" marR="0" lvl="0" indent="0" algn="l" rtl="0">
              <a:spcBef>
                <a:spcPts val="0"/>
              </a:spcBef>
              <a:spcAft>
                <a:spcPts val="0"/>
              </a:spcAft>
              <a:buNone/>
            </a:pPr>
            <a:endParaRPr sz="2000">
              <a:solidFill>
                <a:schemeClr val="lt1"/>
              </a:solidFill>
              <a:latin typeface="Source Sans Pro"/>
              <a:ea typeface="Source Sans Pro"/>
              <a:cs typeface="Source Sans Pro"/>
              <a:sym typeface="Source Sans Pro"/>
            </a:endParaRPr>
          </a:p>
          <a:p>
            <a:pPr marL="342900" marR="0" lvl="0" indent="-342900" algn="l" rtl="0">
              <a:spcBef>
                <a:spcPts val="0"/>
              </a:spcBef>
              <a:spcAft>
                <a:spcPts val="0"/>
              </a:spcAft>
              <a:buClr>
                <a:schemeClr val="lt1"/>
              </a:buClr>
              <a:buSzPts val="2000"/>
              <a:buFont typeface="Arial"/>
              <a:buChar char="•"/>
            </a:pPr>
            <a:r>
              <a:rPr lang="en-GB" sz="2000">
                <a:solidFill>
                  <a:schemeClr val="lt1"/>
                </a:solidFill>
                <a:latin typeface="Source Sans Pro"/>
                <a:ea typeface="Source Sans Pro"/>
                <a:cs typeface="Source Sans Pro"/>
                <a:sym typeface="Source Sans Pro"/>
              </a:rPr>
              <a:t>Find out how long it takes for everyday objects to decompose</a:t>
            </a:r>
            <a:endParaRPr sz="2000">
              <a:solidFill>
                <a:schemeClr val="lt1"/>
              </a:solidFill>
              <a:latin typeface="Source Sans Pro"/>
              <a:ea typeface="Source Sans Pro"/>
              <a:cs typeface="Source Sans Pro"/>
              <a:sym typeface="Source Sans Pro"/>
            </a:endParaRPr>
          </a:p>
          <a:p>
            <a:pPr marL="342900" marR="0" lvl="0" indent="-215900" algn="l" rtl="0">
              <a:spcBef>
                <a:spcPts val="0"/>
              </a:spcBef>
              <a:spcAft>
                <a:spcPts val="0"/>
              </a:spcAft>
              <a:buClr>
                <a:schemeClr val="dk1"/>
              </a:buClr>
              <a:buSzPts val="2000"/>
              <a:buFont typeface="Arial"/>
              <a:buNone/>
            </a:pPr>
            <a:endParaRPr sz="2000">
              <a:solidFill>
                <a:schemeClr val="lt1"/>
              </a:solidFill>
              <a:latin typeface="Source Sans Pro"/>
              <a:ea typeface="Source Sans Pro"/>
              <a:cs typeface="Source Sans Pro"/>
              <a:sym typeface="Source Sans Pro"/>
            </a:endParaRPr>
          </a:p>
          <a:p>
            <a:pPr marL="342900" marR="0" lvl="0" indent="-342900" algn="l" rtl="0">
              <a:spcBef>
                <a:spcPts val="0"/>
              </a:spcBef>
              <a:spcAft>
                <a:spcPts val="0"/>
              </a:spcAft>
              <a:buClr>
                <a:schemeClr val="lt1"/>
              </a:buClr>
              <a:buSzPts val="2000"/>
              <a:buFont typeface="Arial"/>
              <a:buChar char="•"/>
            </a:pPr>
            <a:r>
              <a:rPr lang="en-GB" sz="2000">
                <a:solidFill>
                  <a:schemeClr val="lt1"/>
                </a:solidFill>
                <a:latin typeface="Source Sans Pro"/>
                <a:ea typeface="Source Sans Pro"/>
                <a:cs typeface="Source Sans Pro"/>
                <a:sym typeface="Source Sans Pro"/>
              </a:rPr>
              <a:t>Review your lifestyle habits </a:t>
            </a:r>
            <a:endParaRPr sz="2000">
              <a:solidFill>
                <a:schemeClr val="lt1"/>
              </a:solidFill>
              <a:latin typeface="Source Sans Pro"/>
              <a:ea typeface="Source Sans Pro"/>
              <a:cs typeface="Source Sans Pro"/>
              <a:sym typeface="Source Sans Pro"/>
            </a:endParaRPr>
          </a:p>
          <a:p>
            <a:pPr marL="0" marR="0" lvl="0" indent="0" algn="l" rtl="0">
              <a:spcBef>
                <a:spcPts val="0"/>
              </a:spcBef>
              <a:spcAft>
                <a:spcPts val="0"/>
              </a:spcAft>
              <a:buNone/>
            </a:pPr>
            <a:endParaRPr sz="2000">
              <a:solidFill>
                <a:schemeClr val="lt1"/>
              </a:solidFill>
              <a:latin typeface="Source Sans Pro"/>
              <a:ea typeface="Source Sans Pro"/>
              <a:cs typeface="Source Sans Pro"/>
              <a:sym typeface="Source Sans Pro"/>
            </a:endParaRPr>
          </a:p>
        </p:txBody>
      </p:sp>
      <p:pic>
        <p:nvPicPr>
          <p:cNvPr id="175" name="Google Shape;175;p9" descr="Diagram&#10;&#10;Description automatically generated"/>
          <p:cNvPicPr preferRelativeResize="0"/>
          <p:nvPr/>
        </p:nvPicPr>
        <p:blipFill rotWithShape="1">
          <a:blip r:embed="rId3">
            <a:alphaModFix/>
          </a:blip>
          <a:srcRect/>
          <a:stretch/>
        </p:blipFill>
        <p:spPr>
          <a:xfrm>
            <a:off x="7364400" y="3542600"/>
            <a:ext cx="5983200" cy="28928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etadata xmlns="http://www.objective.com/ecm/document/metadata/53D26341A57B383EE0540010E0463CCA" version="1.0.0">
  <systemFields>
    <field name="Objective-Id">
      <value order="0">A35301107</value>
    </field>
    <field name="Objective-Title">
      <value order="0">Comms &amp; engagement  - AGC - SCOTDEC_GLOBALCITIZENSHIP_PP4_RESPONSIBLECONSUMPTION_OCT21 - 2021</value>
    </field>
    <field name="Objective-Description">
      <value order="0"/>
    </field>
    <field name="Objective-CreationStamp">
      <value order="0">2021-11-09T15:22:44Z</value>
    </field>
    <field name="Objective-IsApproved">
      <value order="0">false</value>
    </field>
    <field name="Objective-IsPublished">
      <value order="0">false</value>
    </field>
    <field name="Objective-DatePublished">
      <value order="0"/>
    </field>
    <field name="Objective-ModificationStamp">
      <value order="0">2021-11-09T15:27:42Z</value>
    </field>
    <field name="Objective-Owner">
      <value order="0">Olmeda-Hodge, Tanya T (U420133)</value>
    </field>
    <field name="Objective-Path">
      <value order="0">Objective Global Folder:SG File Plan:Health, nutrition and care:Carers and health professionals:General:Advice and policy: Carers and health professionals - general:2020 Workforce Vision Implementation: NHS Scotland Global Citizenship Programme: Part 3: 2020-2025</value>
    </field>
    <field name="Objective-Parent">
      <value order="0">2020 Workforce Vision Implementation: NHS Scotland Global Citizenship Programme: Part 3: 2020-2025</value>
    </field>
    <field name="Objective-State">
      <value order="0">Being Drafted</value>
    </field>
    <field name="Objective-VersionId">
      <value order="0">vA52003399</value>
    </field>
    <field name="Objective-Version">
      <value order="0">0.1</value>
    </field>
    <field name="Objective-VersionNumber">
      <value order="0">1</value>
    </field>
    <field name="Objective-VersionComment">
      <value order="0">First version</value>
    </field>
    <field name="Objective-FileNumber">
      <value order="0">POL/33088</value>
    </field>
    <field name="Objective-Classification">
      <value order="0">OFFICIAL</value>
    </field>
    <field name="Objective-Caveats">
      <value order="0">Caveat for access to SG Fileplan</value>
    </field>
  </systemFields>
  <catalogues>
    <catalogue name="Document Type Catalogue" type="type" ori="id:cA35">
      <field name="Objective-Date of Original">
        <value order="0"/>
      </field>
      <field name="Objective-Date Received">
        <value order="0"/>
      </field>
      <field name="Objective-SG Web Publication - Category">
        <value order="0"/>
      </field>
      <field name="Objective-SG Web Publication - Category 2 Classification">
        <value order="0"/>
      </field>
      <field name="Objective-Connect Creator">
        <value order="0"/>
      </field>
      <field name="Objective-Required Redaction">
        <value order="0"/>
      </field>
    </catalogue>
  </catalogues>
</metadata>
</file>

<file path=customXml/itemProps1.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docProps/app.xml><?xml version="1.0" encoding="utf-8"?>
<Properties xmlns="http://schemas.openxmlformats.org/officeDocument/2006/extended-properties" xmlns:vt="http://schemas.openxmlformats.org/officeDocument/2006/docPropsVTypes">
  <TotalTime>10</TotalTime>
  <Words>2349</Words>
  <Application>Microsoft Office PowerPoint</Application>
  <PresentationFormat>Widescreen</PresentationFormat>
  <Paragraphs>217</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Source Sans Pro Black</vt:lpstr>
      <vt:lpstr>Calibri</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2: Waste timeline</vt:lpstr>
      <vt:lpstr>Check your timeline</vt:lpstr>
      <vt:lpstr>PowerPoint Presentation</vt:lpstr>
      <vt:lpstr>PowerPoint Presentation</vt:lpstr>
      <vt:lpstr>PowerPoint Presentation</vt:lpstr>
      <vt:lpstr>PowerPoint Presentation</vt:lpstr>
      <vt:lpstr>PowerPoint Presentation</vt:lpstr>
      <vt:lpstr>PowerPoint Presentation</vt:lpstr>
      <vt:lpstr>Activity 2: The consequences wheel</vt:lpstr>
      <vt:lpstr>Activity 2: The consequences wheel</vt:lpstr>
      <vt:lpstr>PowerPoint Presentation</vt:lpstr>
      <vt:lpstr>PowerPoint Presentation</vt:lpstr>
      <vt:lpstr>Activity 3: Health inequalities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Reflect </vt:lpstr>
      <vt:lpstr>Reflect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Dwyer</dc:creator>
  <cp:lastModifiedBy>Julianne McLeod</cp:lastModifiedBy>
  <cp:revision>1</cp:revision>
  <dcterms:created xsi:type="dcterms:W3CDTF">2021-04-13T09:03:02Z</dcterms:created>
  <dcterms:modified xsi:type="dcterms:W3CDTF">2021-11-11T12:06:56Z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A35301107</vt:lpwstr>
  </property>
  <property fmtid="{D5CDD505-2E9C-101B-9397-08002B2CF9AE}" pid="4" name="Objective-Title">
    <vt:lpwstr>Comms &amp; engagement  - AGC - SCOTDEC_GLOBALCITIZENSHIP_PP4_RESPONSIBLECONSUMPTION_OCT21 - 2021</vt:lpwstr>
  </property>
  <property fmtid="{D5CDD505-2E9C-101B-9397-08002B2CF9AE}" pid="5" name="Objective-Description">
    <vt:lpwstr/>
  </property>
  <property fmtid="{D5CDD505-2E9C-101B-9397-08002B2CF9AE}" pid="6" name="Objective-CreationStamp">
    <vt:filetime>2021-11-09T15:22:44Z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2021-11-09T15:27:42Z</vt:filetime>
  </property>
  <property fmtid="{D5CDD505-2E9C-101B-9397-08002B2CF9AE}" pid="11" name="Objective-Owner">
    <vt:lpwstr>Olmeda-Hodge, Tanya T (U420133)</vt:lpwstr>
  </property>
  <property fmtid="{D5CDD505-2E9C-101B-9397-08002B2CF9AE}" pid="12" name="Objective-Path">
    <vt:lpwstr>Objective Global Folder:SG File Plan:Health, nutrition and care:Carers and health professionals:General:Advice and policy: Carers and health professionals - general:2020 Workforce Vision Implementation: NHS Scotland Global Citizenship Programme: Part 3: 2</vt:lpwstr>
  </property>
  <property fmtid="{D5CDD505-2E9C-101B-9397-08002B2CF9AE}" pid="13" name="Objective-Parent">
    <vt:lpwstr>2020 Workforce Vision Implementation: NHS Scotland Global Citizenship Programme: Part 3: 2020-2025</vt:lpwstr>
  </property>
  <property fmtid="{D5CDD505-2E9C-101B-9397-08002B2CF9AE}" pid="14" name="Objective-State">
    <vt:lpwstr>Being Drafted</vt:lpwstr>
  </property>
  <property fmtid="{D5CDD505-2E9C-101B-9397-08002B2CF9AE}" pid="15" name="Objective-VersionId">
    <vt:lpwstr>vA52003399</vt:lpwstr>
  </property>
  <property fmtid="{D5CDD505-2E9C-101B-9397-08002B2CF9AE}" pid="16" name="Objective-Version">
    <vt:lpwstr>0.1</vt:lpwstr>
  </property>
  <property fmtid="{D5CDD505-2E9C-101B-9397-08002B2CF9AE}" pid="17" name="Objective-VersionNumber">
    <vt:r8>1</vt:r8>
  </property>
  <property fmtid="{D5CDD505-2E9C-101B-9397-08002B2CF9AE}" pid="18" name="Objective-VersionComment">
    <vt:lpwstr>First version</vt:lpwstr>
  </property>
  <property fmtid="{D5CDD505-2E9C-101B-9397-08002B2CF9AE}" pid="19" name="Objective-FileNumber">
    <vt:lpwstr>POL/33088</vt:lpwstr>
  </property>
  <property fmtid="{D5CDD505-2E9C-101B-9397-08002B2CF9AE}" pid="20" name="Objective-Classification">
    <vt:lpwstr>OFFICIAL</vt:lpwstr>
  </property>
  <property fmtid="{D5CDD505-2E9C-101B-9397-08002B2CF9AE}" pid="21" name="Objective-Caveats">
    <vt:lpwstr>Caveat for access to SG Fileplan</vt:lpwstr>
  </property>
  <property fmtid="{D5CDD505-2E9C-101B-9397-08002B2CF9AE}" pid="22" name="Objective-Date of Original">
    <vt:lpwstr/>
  </property>
  <property fmtid="{D5CDD505-2E9C-101B-9397-08002B2CF9AE}" pid="23" name="Objective-Date Received">
    <vt:lpwstr/>
  </property>
  <property fmtid="{D5CDD505-2E9C-101B-9397-08002B2CF9AE}" pid="24" name="Objective-SG Web Publication - Category">
    <vt:lpwstr/>
  </property>
  <property fmtid="{D5CDD505-2E9C-101B-9397-08002B2CF9AE}" pid="25" name="Objective-SG Web Publication - Category 2 Classification">
    <vt:lpwstr/>
  </property>
  <property fmtid="{D5CDD505-2E9C-101B-9397-08002B2CF9AE}" pid="26" name="Objective-Connect Creator">
    <vt:lpwstr/>
  </property>
  <property fmtid="{D5CDD505-2E9C-101B-9397-08002B2CF9AE}" pid="27" name="Objective-Required Redaction">
    <vt:lpwstr/>
  </property>
</Properties>
</file>