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1.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32"/>
  </p:notesMasterIdLst>
  <p:sldIdLst>
    <p:sldId id="256" r:id="rId3"/>
    <p:sldId id="262" r:id="rId4"/>
    <p:sldId id="257" r:id="rId5"/>
    <p:sldId id="258" r:id="rId6"/>
    <p:sldId id="259" r:id="rId7"/>
    <p:sldId id="260" r:id="rId8"/>
    <p:sldId id="261" r:id="rId9"/>
    <p:sldId id="263" r:id="rId10"/>
    <p:sldId id="264" r:id="rId11"/>
    <p:sldId id="265" r:id="rId12"/>
    <p:sldId id="266" r:id="rId13"/>
    <p:sldId id="267" r:id="rId14"/>
    <p:sldId id="268" r:id="rId15"/>
    <p:sldId id="269" r:id="rId16"/>
    <p:sldId id="270" r:id="rId17"/>
    <p:sldId id="271" r:id="rId18"/>
    <p:sldId id="272" r:id="rId19"/>
    <p:sldId id="274" r:id="rId20"/>
    <p:sldId id="273" r:id="rId21"/>
    <p:sldId id="275" r:id="rId22"/>
    <p:sldId id="279" r:id="rId23"/>
    <p:sldId id="276" r:id="rId24"/>
    <p:sldId id="280" r:id="rId25"/>
    <p:sldId id="281" r:id="rId26"/>
    <p:sldId id="282" r:id="rId27"/>
    <p:sldId id="277" r:id="rId28"/>
    <p:sldId id="283" r:id="rId29"/>
    <p:sldId id="278" r:id="rId30"/>
    <p:sldId id="284" r:id="rId31"/>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Dwyer" initials="CD" lastIdx="1" clrIdx="0">
    <p:extLst>
      <p:ext uri="{19B8F6BF-5375-455C-9EA6-DF929625EA0E}">
        <p15:presenceInfo xmlns:p15="http://schemas.microsoft.com/office/powerpoint/2012/main" userId="c75b1a33ffb7e70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A4774"/>
    <a:srgbClr val="1295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12" autoAdjust="0"/>
    <p:restoredTop sz="94643"/>
  </p:normalViewPr>
  <p:slideViewPr>
    <p:cSldViewPr snapToGrid="0">
      <p:cViewPr varScale="1">
        <p:scale>
          <a:sx n="65" d="100"/>
          <a:sy n="65" d="100"/>
        </p:scale>
        <p:origin x="556" y="48"/>
      </p:cViewPr>
      <p:guideLst/>
    </p:cSldViewPr>
  </p:slideViewPr>
  <p:notesTextViewPr>
    <p:cViewPr>
      <p:scale>
        <a:sx n="1" d="1"/>
        <a:sy n="1" d="1"/>
      </p:scale>
      <p:origin x="0" y="0"/>
    </p:cViewPr>
  </p:notesTextViewPr>
  <p:notesViewPr>
    <p:cSldViewPr snapToGrid="0">
      <p:cViewPr varScale="1">
        <p:scale>
          <a:sx n="93" d="100"/>
          <a:sy n="93" d="100"/>
        </p:scale>
        <p:origin x="208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ommentAuthors" Target="commentAuthor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20T13:17:59.340" idx="1">
    <p:pos x="10" y="10"/>
    <p:text>The film clip in the link below in the notes needs to be added to this slide and then removed from the notes</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DF719D79-6485-4370-9D6B-99D203B9ED6E}" type="datetimeFigureOut">
              <a:rPr lang="en-GB" smtClean="0"/>
              <a:t>11/11/2021</a:t>
            </a:fld>
            <a:endParaRPr lang="en-GB"/>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C03FE97B-7EC9-4D8B-9ABC-EF229D65E34A}" type="slidenum">
              <a:rPr lang="en-GB" smtClean="0"/>
              <a:t>‹#›</a:t>
            </a:fld>
            <a:endParaRPr lang="en-GB"/>
          </a:p>
        </p:txBody>
      </p:sp>
    </p:spTree>
    <p:extLst>
      <p:ext uri="{BB962C8B-B14F-4D97-AF65-F5344CB8AC3E}">
        <p14:creationId xmlns:p14="http://schemas.microsoft.com/office/powerpoint/2010/main" val="2917959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activities connect</a:t>
            </a:r>
            <a:r>
              <a:rPr lang="en-GB" baseline="0" dirty="0"/>
              <a:t> to SDG 1: No Poverty and SDG 10: Reduced inequalities. They can be used in conjunction with the SDG flash cards and will act as a stimulus for exploring some of the reflection questions on the cards. The flash cards can be found here https://www.scottishglobalhealth.org/wp-content/uploads/2021/07/SDG_NHS_Cards_DIGITAL-2nd-2.pdf </a:t>
            </a:r>
            <a:endParaRPr lang="en-GB" dirty="0"/>
          </a:p>
        </p:txBody>
      </p:sp>
      <p:sp>
        <p:nvSpPr>
          <p:cNvPr id="4" name="Slide Number Placeholder 3"/>
          <p:cNvSpPr>
            <a:spLocks noGrp="1"/>
          </p:cNvSpPr>
          <p:nvPr>
            <p:ph type="sldNum" sz="quarter" idx="10"/>
          </p:nvPr>
        </p:nvSpPr>
        <p:spPr/>
        <p:txBody>
          <a:bodyPr/>
          <a:lstStyle/>
          <a:p>
            <a:fld id="{C03FE97B-7EC9-4D8B-9ABC-EF229D65E34A}" type="slidenum">
              <a:rPr lang="en-GB" smtClean="0"/>
              <a:t>1</a:t>
            </a:fld>
            <a:endParaRPr lang="en-GB"/>
          </a:p>
        </p:txBody>
      </p:sp>
    </p:spTree>
    <p:extLst>
      <p:ext uri="{BB962C8B-B14F-4D97-AF65-F5344CB8AC3E}">
        <p14:creationId xmlns:p14="http://schemas.microsoft.com/office/powerpoint/2010/main" val="1362512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Provide participants with a stimulus image around the topic</a:t>
            </a:r>
            <a:r>
              <a:rPr lang="en-GB" baseline="0" dirty="0"/>
              <a:t> for discussion. You might choose an image from Scotland or the Global South. You may want to use to images and compare the questions which are generated to see how similar or different the responses are. There are some sample images on the next slide. </a:t>
            </a:r>
            <a:endParaRPr lang="en-GB" dirty="0"/>
          </a:p>
        </p:txBody>
      </p:sp>
      <p:sp>
        <p:nvSpPr>
          <p:cNvPr id="4" name="Slide Number Placeholder 3"/>
          <p:cNvSpPr>
            <a:spLocks noGrp="1"/>
          </p:cNvSpPr>
          <p:nvPr>
            <p:ph type="sldNum" sz="quarter" idx="10"/>
          </p:nvPr>
        </p:nvSpPr>
        <p:spPr/>
        <p:txBody>
          <a:bodyPr/>
          <a:lstStyle/>
          <a:p>
            <a:fld id="{C03FE97B-7EC9-4D8B-9ABC-EF229D65E34A}" type="slidenum">
              <a:rPr lang="en-GB" smtClean="0"/>
              <a:t>11</a:t>
            </a:fld>
            <a:endParaRPr lang="en-GB"/>
          </a:p>
        </p:txBody>
      </p:sp>
    </p:spTree>
    <p:extLst>
      <p:ext uri="{BB962C8B-B14F-4D97-AF65-F5344CB8AC3E}">
        <p14:creationId xmlns:p14="http://schemas.microsoft.com/office/powerpoint/2010/main" val="3707381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participants</a:t>
            </a:r>
            <a:r>
              <a:rPr lang="en-GB" baseline="0" dirty="0"/>
              <a:t> to interrogate the image(s) and ask questions based on what is going on in the photo. Each question needs to be written on to a post-it note. Use virtual post-its on </a:t>
            </a:r>
            <a:r>
              <a:rPr lang="en-GB" baseline="0" dirty="0" err="1"/>
              <a:t>jamboard</a:t>
            </a:r>
            <a:r>
              <a:rPr lang="en-GB" baseline="0" dirty="0"/>
              <a:t> if delivering online.  </a:t>
            </a:r>
            <a:endParaRPr lang="en-GB" dirty="0"/>
          </a:p>
        </p:txBody>
      </p:sp>
      <p:sp>
        <p:nvSpPr>
          <p:cNvPr id="4" name="Slide Number Placeholder 3"/>
          <p:cNvSpPr>
            <a:spLocks noGrp="1"/>
          </p:cNvSpPr>
          <p:nvPr>
            <p:ph type="sldNum" sz="quarter" idx="10"/>
          </p:nvPr>
        </p:nvSpPr>
        <p:spPr/>
        <p:txBody>
          <a:bodyPr/>
          <a:lstStyle/>
          <a:p>
            <a:fld id="{C03FE97B-7EC9-4D8B-9ABC-EF229D65E34A}" type="slidenum">
              <a:rPr lang="en-GB" smtClean="0"/>
              <a:t>12</a:t>
            </a:fld>
            <a:endParaRPr lang="en-GB"/>
          </a:p>
        </p:txBody>
      </p:sp>
    </p:spTree>
    <p:extLst>
      <p:ext uri="{BB962C8B-B14F-4D97-AF65-F5344CB8AC3E}">
        <p14:creationId xmlns:p14="http://schemas.microsoft.com/office/powerpoint/2010/main" val="1531904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Participants need to categorise</a:t>
            </a:r>
            <a:r>
              <a:rPr lang="en-GB" baseline="0" dirty="0"/>
              <a:t> their questions using the  4 points of the compass. North = Qs around the natural environment, East = Qs around economics / trade / aid, South = Qs around gender / sexuality / race / class etc, West = Qs around power, governance and influence.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Once</a:t>
            </a:r>
            <a:r>
              <a:rPr lang="en-GB" sz="1200" kern="1200" baseline="0" dirty="0">
                <a:solidFill>
                  <a:schemeClr val="tx1"/>
                </a:solidFill>
                <a:effectLst/>
                <a:latin typeface="+mn-lt"/>
                <a:ea typeface="+mn-ea"/>
                <a:cs typeface="+mn-cs"/>
              </a:rPr>
              <a:t> they have sorted the questions review where they are – frequently there are </a:t>
            </a:r>
            <a:r>
              <a:rPr lang="en-GB" sz="1200" kern="1200" dirty="0">
                <a:solidFill>
                  <a:schemeClr val="tx1"/>
                </a:solidFill>
                <a:effectLst/>
                <a:latin typeface="+mn-lt"/>
                <a:ea typeface="+mn-ea"/>
                <a:cs typeface="+mn-cs"/>
              </a:rPr>
              <a:t>a lack of questions in some areas – usually power and economics. Participants then ask more questions which help them interrogate the issue further. </a:t>
            </a:r>
          </a:p>
          <a:p>
            <a:r>
              <a:rPr lang="en-GB" baseline="0" dirty="0"/>
              <a:t> </a:t>
            </a:r>
            <a:endParaRPr lang="en-GB" dirty="0"/>
          </a:p>
        </p:txBody>
      </p:sp>
      <p:sp>
        <p:nvSpPr>
          <p:cNvPr id="4" name="Slide Number Placeholder 3"/>
          <p:cNvSpPr>
            <a:spLocks noGrp="1"/>
          </p:cNvSpPr>
          <p:nvPr>
            <p:ph type="sldNum" sz="quarter" idx="10"/>
          </p:nvPr>
        </p:nvSpPr>
        <p:spPr/>
        <p:txBody>
          <a:bodyPr/>
          <a:lstStyle/>
          <a:p>
            <a:fld id="{C03FE97B-7EC9-4D8B-9ABC-EF229D65E34A}" type="slidenum">
              <a:rPr lang="en-GB" smtClean="0"/>
              <a:t>13</a:t>
            </a:fld>
            <a:endParaRPr lang="en-GB"/>
          </a:p>
        </p:txBody>
      </p:sp>
    </p:spTree>
    <p:extLst>
      <p:ext uri="{BB962C8B-B14F-4D97-AF65-F5344CB8AC3E}">
        <p14:creationId xmlns:p14="http://schemas.microsoft.com/office/powerpoint/2010/main" val="3693996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these discussion questions to debrief the activity. </a:t>
            </a:r>
          </a:p>
        </p:txBody>
      </p:sp>
      <p:sp>
        <p:nvSpPr>
          <p:cNvPr id="4" name="Slide Number Placeholder 3"/>
          <p:cNvSpPr>
            <a:spLocks noGrp="1"/>
          </p:cNvSpPr>
          <p:nvPr>
            <p:ph type="sldNum" sz="quarter" idx="10"/>
          </p:nvPr>
        </p:nvSpPr>
        <p:spPr/>
        <p:txBody>
          <a:bodyPr/>
          <a:lstStyle/>
          <a:p>
            <a:fld id="{C03FE97B-7EC9-4D8B-9ABC-EF229D65E34A}" type="slidenum">
              <a:rPr lang="en-GB" smtClean="0"/>
              <a:t>14</a:t>
            </a:fld>
            <a:endParaRPr lang="en-GB"/>
          </a:p>
        </p:txBody>
      </p:sp>
    </p:spTree>
    <p:extLst>
      <p:ext uri="{BB962C8B-B14F-4D97-AF65-F5344CB8AC3E}">
        <p14:creationId xmlns:p14="http://schemas.microsoft.com/office/powerpoint/2010/main" val="2557973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issues tree is a tool for exploring an issue – links causes and impacts and provides a creative space to think about possible actions / solutions as part of the causal chain. This can be used for exploring any issue – the example here is for poverty. You can decided the parameters for this – Scotland / Global South etc. </a:t>
            </a:r>
          </a:p>
          <a:p>
            <a:endParaRPr lang="en-GB" dirty="0"/>
          </a:p>
        </p:txBody>
      </p:sp>
      <p:sp>
        <p:nvSpPr>
          <p:cNvPr id="4" name="Slide Number Placeholder 3"/>
          <p:cNvSpPr>
            <a:spLocks noGrp="1"/>
          </p:cNvSpPr>
          <p:nvPr>
            <p:ph type="sldNum" sz="quarter" idx="10"/>
          </p:nvPr>
        </p:nvSpPr>
        <p:spPr/>
        <p:txBody>
          <a:bodyPr/>
          <a:lstStyle/>
          <a:p>
            <a:fld id="{C03FE97B-7EC9-4D8B-9ABC-EF229D65E34A}" type="slidenum">
              <a:rPr lang="en-GB" smtClean="0"/>
              <a:t>15</a:t>
            </a:fld>
            <a:endParaRPr lang="en-GB"/>
          </a:p>
        </p:txBody>
      </p:sp>
    </p:spTree>
    <p:extLst>
      <p:ext uri="{BB962C8B-B14F-4D97-AF65-F5344CB8AC3E}">
        <p14:creationId xmlns:p14="http://schemas.microsoft.com/office/powerpoint/2010/main" val="2192197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issues tree</a:t>
            </a:r>
            <a:r>
              <a:rPr lang="en-GB" sz="1200" kern="1200" baseline="0" dirty="0">
                <a:solidFill>
                  <a:schemeClr val="tx1"/>
                </a:solidFill>
                <a:effectLst/>
                <a:latin typeface="+mn-lt"/>
                <a:ea typeface="+mn-ea"/>
                <a:cs typeface="+mn-cs"/>
              </a:rPr>
              <a:t> can be run as a group activity using flip chart paper and pens if F2F or using a </a:t>
            </a:r>
            <a:r>
              <a:rPr lang="en-GB" sz="1200" kern="1200" baseline="0" dirty="0" err="1">
                <a:solidFill>
                  <a:schemeClr val="tx1"/>
                </a:solidFill>
                <a:effectLst/>
                <a:latin typeface="+mn-lt"/>
                <a:ea typeface="+mn-ea"/>
                <a:cs typeface="+mn-cs"/>
              </a:rPr>
              <a:t>jamboard</a:t>
            </a:r>
            <a:r>
              <a:rPr lang="en-GB" sz="1200" kern="1200" baseline="0" dirty="0">
                <a:solidFill>
                  <a:schemeClr val="tx1"/>
                </a:solidFill>
                <a:effectLst/>
                <a:latin typeface="+mn-lt"/>
                <a:ea typeface="+mn-ea"/>
                <a:cs typeface="+mn-cs"/>
              </a:rPr>
              <a:t> if you are running a virtual session. Ideally you could go into break out groups and one group look at poverty in Scotland and one group look at poverty in a country in the Global South. Label the issues tree using the instructions below.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Trunk – list the words associated with poverty in Scotland  / country in the global south</a:t>
            </a:r>
          </a:p>
          <a:p>
            <a:r>
              <a:rPr lang="en-GB" sz="1200" kern="1200" dirty="0">
                <a:solidFill>
                  <a:schemeClr val="tx1"/>
                </a:solidFill>
                <a:effectLst/>
                <a:latin typeface="+mn-lt"/>
                <a:ea typeface="+mn-ea"/>
                <a:cs typeface="+mn-cs"/>
              </a:rPr>
              <a:t>Roots – What are the root causes of poverty? Write each one in the root.</a:t>
            </a:r>
          </a:p>
          <a:p>
            <a:r>
              <a:rPr lang="en-GB" sz="1200" kern="1200" dirty="0">
                <a:solidFill>
                  <a:schemeClr val="tx1"/>
                </a:solidFill>
                <a:effectLst/>
                <a:latin typeface="+mn-lt"/>
                <a:ea typeface="+mn-ea"/>
                <a:cs typeface="+mn-cs"/>
              </a:rPr>
              <a:t>Branches – For each ‘root problem’ what is the corresponding effect or consequence. Write the effects to the branches.</a:t>
            </a:r>
          </a:p>
          <a:p>
            <a:endParaRPr lang="en-GB" dirty="0"/>
          </a:p>
        </p:txBody>
      </p:sp>
      <p:sp>
        <p:nvSpPr>
          <p:cNvPr id="4" name="Slide Number Placeholder 3"/>
          <p:cNvSpPr>
            <a:spLocks noGrp="1"/>
          </p:cNvSpPr>
          <p:nvPr>
            <p:ph type="sldNum" sz="quarter" idx="10"/>
          </p:nvPr>
        </p:nvSpPr>
        <p:spPr/>
        <p:txBody>
          <a:bodyPr/>
          <a:lstStyle/>
          <a:p>
            <a:fld id="{C03FE97B-7EC9-4D8B-9ABC-EF229D65E34A}" type="slidenum">
              <a:rPr lang="en-GB" smtClean="0"/>
              <a:t>16</a:t>
            </a:fld>
            <a:endParaRPr lang="en-GB"/>
          </a:p>
        </p:txBody>
      </p:sp>
    </p:spTree>
    <p:extLst>
      <p:ext uri="{BB962C8B-B14F-4D97-AF65-F5344CB8AC3E}">
        <p14:creationId xmlns:p14="http://schemas.microsoft.com/office/powerpoint/2010/main" val="66436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a:t>
            </a:r>
            <a:r>
              <a:rPr lang="en-GB" baseline="0" dirty="0"/>
              <a:t> these discussion questions with the group to reflect on what actions can be taken individually and by the NHS to create change – this might be focussed on Scotland, the Global South or both. Once you have had the discussion, revisit the issue tree and add the actions to the leaves of the tree. </a:t>
            </a:r>
            <a:endParaRPr lang="en-GB" dirty="0"/>
          </a:p>
        </p:txBody>
      </p:sp>
      <p:sp>
        <p:nvSpPr>
          <p:cNvPr id="4" name="Slide Number Placeholder 3"/>
          <p:cNvSpPr>
            <a:spLocks noGrp="1"/>
          </p:cNvSpPr>
          <p:nvPr>
            <p:ph type="sldNum" sz="quarter" idx="10"/>
          </p:nvPr>
        </p:nvSpPr>
        <p:spPr/>
        <p:txBody>
          <a:bodyPr/>
          <a:lstStyle/>
          <a:p>
            <a:fld id="{C03FE97B-7EC9-4D8B-9ABC-EF229D65E34A}" type="slidenum">
              <a:rPr lang="en-GB" smtClean="0"/>
              <a:t>17</a:t>
            </a:fld>
            <a:endParaRPr lang="en-GB"/>
          </a:p>
        </p:txBody>
      </p:sp>
    </p:spTree>
    <p:extLst>
      <p:ext uri="{BB962C8B-B14F-4D97-AF65-F5344CB8AC3E}">
        <p14:creationId xmlns:p14="http://schemas.microsoft.com/office/powerpoint/2010/main" val="3865793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this quote and the following video clip as an initial stimulus for the discussion questions on the next slide. </a:t>
            </a:r>
            <a:br>
              <a:rPr lang="en-GB" dirty="0"/>
            </a:br>
            <a:r>
              <a:rPr lang="en-GB" dirty="0"/>
              <a:t/>
            </a:r>
            <a:br>
              <a:rPr lang="en-GB" dirty="0"/>
            </a:br>
            <a:r>
              <a:rPr lang="en-GB" dirty="0"/>
              <a:t>Link to video in presentation: http://www.healthscotland.scot/health-inequalities/what-are-health-inequalities#:~:text=Health%20inequalities%20go%20against%20the,to%20live%20longer%2C%20healthier%20lives.</a:t>
            </a:r>
          </a:p>
        </p:txBody>
      </p:sp>
      <p:sp>
        <p:nvSpPr>
          <p:cNvPr id="4" name="Slide Number Placeholder 3"/>
          <p:cNvSpPr>
            <a:spLocks noGrp="1"/>
          </p:cNvSpPr>
          <p:nvPr>
            <p:ph type="sldNum" sz="quarter" idx="10"/>
          </p:nvPr>
        </p:nvSpPr>
        <p:spPr/>
        <p:txBody>
          <a:bodyPr/>
          <a:lstStyle/>
          <a:p>
            <a:fld id="{C03FE97B-7EC9-4D8B-9ABC-EF229D65E34A}" type="slidenum">
              <a:rPr lang="en-GB" smtClean="0"/>
              <a:t>19</a:t>
            </a:fld>
            <a:endParaRPr lang="en-GB"/>
          </a:p>
        </p:txBody>
      </p:sp>
    </p:spTree>
    <p:extLst>
      <p:ext uri="{BB962C8B-B14F-4D97-AF65-F5344CB8AC3E}">
        <p14:creationId xmlns:p14="http://schemas.microsoft.com/office/powerpoint/2010/main" val="4174318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following</a:t>
            </a:r>
            <a:r>
              <a:rPr lang="en-GB" baseline="0" dirty="0"/>
              <a:t> slides can be used flexibly. They provide an opportunity to explore the issues further, to consider what positive actions for change participants can take and reflect on what the group has looked at through out the workshop. </a:t>
            </a:r>
            <a:endParaRPr lang="en-GB" dirty="0"/>
          </a:p>
        </p:txBody>
      </p:sp>
      <p:sp>
        <p:nvSpPr>
          <p:cNvPr id="4" name="Slide Number Placeholder 3"/>
          <p:cNvSpPr>
            <a:spLocks noGrp="1"/>
          </p:cNvSpPr>
          <p:nvPr>
            <p:ph type="sldNum" sz="quarter" idx="10"/>
          </p:nvPr>
        </p:nvSpPr>
        <p:spPr/>
        <p:txBody>
          <a:bodyPr/>
          <a:lstStyle/>
          <a:p>
            <a:fld id="{C03FE97B-7EC9-4D8B-9ABC-EF229D65E34A}" type="slidenum">
              <a:rPr lang="en-GB" smtClean="0"/>
              <a:t>21</a:t>
            </a:fld>
            <a:endParaRPr lang="en-GB"/>
          </a:p>
        </p:txBody>
      </p:sp>
    </p:spTree>
    <p:extLst>
      <p:ext uri="{BB962C8B-B14F-4D97-AF65-F5344CB8AC3E}">
        <p14:creationId xmlns:p14="http://schemas.microsoft.com/office/powerpoint/2010/main" val="2754692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‘think’ slides share links to TED talks and articles which can stimulate further discussion around specific poverty related issues. </a:t>
            </a:r>
            <a:endParaRPr lang="en-GB" dirty="0"/>
          </a:p>
        </p:txBody>
      </p:sp>
      <p:sp>
        <p:nvSpPr>
          <p:cNvPr id="4" name="Slide Number Placeholder 3"/>
          <p:cNvSpPr>
            <a:spLocks noGrp="1"/>
          </p:cNvSpPr>
          <p:nvPr>
            <p:ph type="sldNum" sz="quarter" idx="10"/>
          </p:nvPr>
        </p:nvSpPr>
        <p:spPr/>
        <p:txBody>
          <a:bodyPr/>
          <a:lstStyle/>
          <a:p>
            <a:fld id="{C03FE97B-7EC9-4D8B-9ABC-EF229D65E34A}" type="slidenum">
              <a:rPr lang="en-GB" smtClean="0"/>
              <a:t>22</a:t>
            </a:fld>
            <a:endParaRPr lang="en-GB"/>
          </a:p>
        </p:txBody>
      </p:sp>
    </p:spTree>
    <p:extLst>
      <p:ext uri="{BB962C8B-B14F-4D97-AF65-F5344CB8AC3E}">
        <p14:creationId xmlns:p14="http://schemas.microsoft.com/office/powerpoint/2010/main" val="3819509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a:t>
            </a:r>
            <a:r>
              <a:rPr lang="en-GB" baseline="0" dirty="0"/>
              <a:t> the participants to SDG 1. More information and the targets for the SDG 1 can be found here https://www.globalgoals.org/1-no-poverty  </a:t>
            </a:r>
            <a:endParaRPr lang="en-GB" dirty="0"/>
          </a:p>
        </p:txBody>
      </p:sp>
      <p:sp>
        <p:nvSpPr>
          <p:cNvPr id="4" name="Slide Number Placeholder 3"/>
          <p:cNvSpPr>
            <a:spLocks noGrp="1"/>
          </p:cNvSpPr>
          <p:nvPr>
            <p:ph type="sldNum" sz="quarter" idx="10"/>
          </p:nvPr>
        </p:nvSpPr>
        <p:spPr/>
        <p:txBody>
          <a:bodyPr/>
          <a:lstStyle/>
          <a:p>
            <a:fld id="{C03FE97B-7EC9-4D8B-9ABC-EF229D65E34A}" type="slidenum">
              <a:rPr lang="en-GB" smtClean="0"/>
              <a:t>3</a:t>
            </a:fld>
            <a:endParaRPr lang="en-GB"/>
          </a:p>
        </p:txBody>
      </p:sp>
    </p:spTree>
    <p:extLst>
      <p:ext uri="{BB962C8B-B14F-4D97-AF65-F5344CB8AC3E}">
        <p14:creationId xmlns:p14="http://schemas.microsoft.com/office/powerpoint/2010/main" val="2328486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following</a:t>
            </a:r>
            <a:r>
              <a:rPr lang="en-GB" baseline="0" dirty="0"/>
              <a:t> websites are useful to share with participants </a:t>
            </a:r>
            <a:endParaRPr lang="en-GB" dirty="0"/>
          </a:p>
        </p:txBody>
      </p:sp>
      <p:sp>
        <p:nvSpPr>
          <p:cNvPr id="4" name="Slide Number Placeholder 3"/>
          <p:cNvSpPr>
            <a:spLocks noGrp="1"/>
          </p:cNvSpPr>
          <p:nvPr>
            <p:ph type="sldNum" sz="quarter" idx="10"/>
          </p:nvPr>
        </p:nvSpPr>
        <p:spPr/>
        <p:txBody>
          <a:bodyPr/>
          <a:lstStyle/>
          <a:p>
            <a:fld id="{C03FE97B-7EC9-4D8B-9ABC-EF229D65E34A}" type="slidenum">
              <a:rPr lang="en-GB" smtClean="0"/>
              <a:t>25</a:t>
            </a:fld>
            <a:endParaRPr lang="en-GB"/>
          </a:p>
        </p:txBody>
      </p:sp>
    </p:spTree>
    <p:extLst>
      <p:ext uri="{BB962C8B-B14F-4D97-AF65-F5344CB8AC3E}">
        <p14:creationId xmlns:p14="http://schemas.microsoft.com/office/powerpoint/2010/main" val="2524956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ideas</a:t>
            </a:r>
            <a:r>
              <a:rPr lang="en-GB" baseline="0" dirty="0"/>
              <a:t> to encourage participants to get started. You might also want to (re) visit some of the activities from the introductory workshop which has more action ideas. </a:t>
            </a:r>
            <a:endParaRPr lang="en-GB" dirty="0"/>
          </a:p>
        </p:txBody>
      </p:sp>
      <p:sp>
        <p:nvSpPr>
          <p:cNvPr id="4" name="Slide Number Placeholder 3"/>
          <p:cNvSpPr>
            <a:spLocks noGrp="1"/>
          </p:cNvSpPr>
          <p:nvPr>
            <p:ph type="sldNum" sz="quarter" idx="10"/>
          </p:nvPr>
        </p:nvSpPr>
        <p:spPr/>
        <p:txBody>
          <a:bodyPr/>
          <a:lstStyle/>
          <a:p>
            <a:fld id="{C03FE97B-7EC9-4D8B-9ABC-EF229D65E34A}" type="slidenum">
              <a:rPr lang="en-GB" smtClean="0"/>
              <a:t>26</a:t>
            </a:fld>
            <a:endParaRPr lang="en-GB"/>
          </a:p>
        </p:txBody>
      </p:sp>
    </p:spTree>
    <p:extLst>
      <p:ext uri="{BB962C8B-B14F-4D97-AF65-F5344CB8AC3E}">
        <p14:creationId xmlns:p14="http://schemas.microsoft.com/office/powerpoint/2010/main" val="3047134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personal</a:t>
            </a:r>
            <a:r>
              <a:rPr lang="en-GB" baseline="0" dirty="0"/>
              <a:t> reflection activity.  Many of these connect to Health Literacy and more ideas, tools and techniques can be found here http://www.healthliteracyplace.org.uk/ </a:t>
            </a:r>
            <a:endParaRPr lang="en-GB" dirty="0"/>
          </a:p>
        </p:txBody>
      </p:sp>
      <p:sp>
        <p:nvSpPr>
          <p:cNvPr id="4" name="Slide Number Placeholder 3"/>
          <p:cNvSpPr>
            <a:spLocks noGrp="1"/>
          </p:cNvSpPr>
          <p:nvPr>
            <p:ph type="sldNum" sz="quarter" idx="10"/>
          </p:nvPr>
        </p:nvSpPr>
        <p:spPr/>
        <p:txBody>
          <a:bodyPr/>
          <a:lstStyle/>
          <a:p>
            <a:fld id="{C03FE97B-7EC9-4D8B-9ABC-EF229D65E34A}" type="slidenum">
              <a:rPr lang="en-GB" smtClean="0"/>
              <a:t>27</a:t>
            </a:fld>
            <a:endParaRPr lang="en-GB"/>
          </a:p>
        </p:txBody>
      </p:sp>
    </p:spTree>
    <p:extLst>
      <p:ext uri="{BB962C8B-B14F-4D97-AF65-F5344CB8AC3E}">
        <p14:creationId xmlns:p14="http://schemas.microsoft.com/office/powerpoint/2010/main" val="33614503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an</a:t>
            </a:r>
            <a:r>
              <a:rPr lang="en-GB" baseline="0" dirty="0"/>
              <a:t> activity to draw the workshop to an end. The workshop materials can be used flexibly and this reflection activity can be used at the end of a session after using any of these materials. </a:t>
            </a:r>
          </a:p>
          <a:p>
            <a:r>
              <a:rPr lang="en-GB" baseline="0" dirty="0"/>
              <a:t>Ask participants to think and share in pairs the points on the slide. If you want to hear all the voices in the room at the end – ask participants to share one of the points with the group. </a:t>
            </a:r>
            <a:endParaRPr lang="en-GB" dirty="0"/>
          </a:p>
        </p:txBody>
      </p:sp>
      <p:sp>
        <p:nvSpPr>
          <p:cNvPr id="4" name="Slide Number Placeholder 3"/>
          <p:cNvSpPr>
            <a:spLocks noGrp="1"/>
          </p:cNvSpPr>
          <p:nvPr>
            <p:ph type="sldNum" sz="quarter" idx="10"/>
          </p:nvPr>
        </p:nvSpPr>
        <p:spPr/>
        <p:txBody>
          <a:bodyPr/>
          <a:lstStyle/>
          <a:p>
            <a:fld id="{C03FE97B-7EC9-4D8B-9ABC-EF229D65E34A}" type="slidenum">
              <a:rPr lang="en-GB" smtClean="0"/>
              <a:t>28</a:t>
            </a:fld>
            <a:endParaRPr lang="en-GB"/>
          </a:p>
        </p:txBody>
      </p:sp>
    </p:spTree>
    <p:extLst>
      <p:ext uri="{BB962C8B-B14F-4D97-AF65-F5344CB8AC3E}">
        <p14:creationId xmlns:p14="http://schemas.microsoft.com/office/powerpoint/2010/main" val="1943395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the ‘big’ questions around SDG 1 which these activities will stimulate discussion around. </a:t>
            </a:r>
          </a:p>
        </p:txBody>
      </p:sp>
      <p:sp>
        <p:nvSpPr>
          <p:cNvPr id="4" name="Slide Number Placeholder 3"/>
          <p:cNvSpPr>
            <a:spLocks noGrp="1"/>
          </p:cNvSpPr>
          <p:nvPr>
            <p:ph type="sldNum" sz="quarter" idx="10"/>
          </p:nvPr>
        </p:nvSpPr>
        <p:spPr/>
        <p:txBody>
          <a:bodyPr/>
          <a:lstStyle/>
          <a:p>
            <a:fld id="{C03FE97B-7EC9-4D8B-9ABC-EF229D65E34A}" type="slidenum">
              <a:rPr lang="en-GB" smtClean="0"/>
              <a:t>4</a:t>
            </a:fld>
            <a:endParaRPr lang="en-GB"/>
          </a:p>
        </p:txBody>
      </p:sp>
    </p:spTree>
    <p:extLst>
      <p:ext uri="{BB962C8B-B14F-4D97-AF65-F5344CB8AC3E}">
        <p14:creationId xmlns:p14="http://schemas.microsoft.com/office/powerpoint/2010/main" val="3902681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a:t>
            </a:r>
            <a:r>
              <a:rPr lang="en-GB" baseline="0" dirty="0"/>
              <a:t> SDG 10: Reduced inequalities. More information and the targets for SDG 10 can be found here https://www.globalgoals.org/10-reduced-inequalities </a:t>
            </a:r>
            <a:endParaRPr lang="en-GB" dirty="0"/>
          </a:p>
        </p:txBody>
      </p:sp>
      <p:sp>
        <p:nvSpPr>
          <p:cNvPr id="4" name="Slide Number Placeholder 3"/>
          <p:cNvSpPr>
            <a:spLocks noGrp="1"/>
          </p:cNvSpPr>
          <p:nvPr>
            <p:ph type="sldNum" sz="quarter" idx="10"/>
          </p:nvPr>
        </p:nvSpPr>
        <p:spPr/>
        <p:txBody>
          <a:bodyPr/>
          <a:lstStyle/>
          <a:p>
            <a:fld id="{C03FE97B-7EC9-4D8B-9ABC-EF229D65E34A}" type="slidenum">
              <a:rPr lang="en-GB" smtClean="0"/>
              <a:t>5</a:t>
            </a:fld>
            <a:endParaRPr lang="en-GB"/>
          </a:p>
        </p:txBody>
      </p:sp>
    </p:spTree>
    <p:extLst>
      <p:ext uri="{BB962C8B-B14F-4D97-AF65-F5344CB8AC3E}">
        <p14:creationId xmlns:p14="http://schemas.microsoft.com/office/powerpoint/2010/main" val="907629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some of the ‘big’ reflection questions around SDG 10 which these activities will stimulate discussion around. </a:t>
            </a:r>
          </a:p>
        </p:txBody>
      </p:sp>
      <p:sp>
        <p:nvSpPr>
          <p:cNvPr id="4" name="Slide Number Placeholder 3"/>
          <p:cNvSpPr>
            <a:spLocks noGrp="1"/>
          </p:cNvSpPr>
          <p:nvPr>
            <p:ph type="sldNum" sz="quarter" idx="10"/>
          </p:nvPr>
        </p:nvSpPr>
        <p:spPr/>
        <p:txBody>
          <a:bodyPr/>
          <a:lstStyle/>
          <a:p>
            <a:fld id="{C03FE97B-7EC9-4D8B-9ABC-EF229D65E34A}" type="slidenum">
              <a:rPr lang="en-GB" smtClean="0"/>
              <a:t>6</a:t>
            </a:fld>
            <a:endParaRPr lang="en-GB"/>
          </a:p>
        </p:txBody>
      </p:sp>
    </p:spTree>
    <p:extLst>
      <p:ext uri="{BB962C8B-B14F-4D97-AF65-F5344CB8AC3E}">
        <p14:creationId xmlns:p14="http://schemas.microsoft.com/office/powerpoint/2010/main" val="302869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There are many misconceptions about ‘facts’ around poverty, inequality and other global issues. This tool from </a:t>
            </a:r>
            <a:r>
              <a:rPr lang="en-GB" sz="1200" kern="1200" dirty="0" err="1">
                <a:solidFill>
                  <a:schemeClr val="tx1"/>
                </a:solidFill>
                <a:effectLst/>
                <a:latin typeface="+mn-lt"/>
                <a:ea typeface="+mn-ea"/>
                <a:cs typeface="+mn-cs"/>
              </a:rPr>
              <a:t>Gapminder</a:t>
            </a:r>
            <a:r>
              <a:rPr lang="en-GB" sz="1200" kern="1200" dirty="0">
                <a:solidFill>
                  <a:schemeClr val="tx1"/>
                </a:solidFill>
                <a:effectLst/>
                <a:latin typeface="+mn-lt"/>
                <a:ea typeface="+mn-ea"/>
                <a:cs typeface="+mn-cs"/>
              </a:rPr>
              <a:t> dispels some of these misconceptions. There is a tendency to see the world negatively when in fact there have been big improvements in many areas of poverty and health over the last 40 years. It does also highlight that COVID is reversing some of this. </a:t>
            </a:r>
            <a:endParaRPr lang="en-GB" dirty="0"/>
          </a:p>
        </p:txBody>
      </p:sp>
      <p:sp>
        <p:nvSpPr>
          <p:cNvPr id="4" name="Slide Number Placeholder 3"/>
          <p:cNvSpPr>
            <a:spLocks noGrp="1"/>
          </p:cNvSpPr>
          <p:nvPr>
            <p:ph type="sldNum" sz="quarter" idx="10"/>
          </p:nvPr>
        </p:nvSpPr>
        <p:spPr/>
        <p:txBody>
          <a:bodyPr/>
          <a:lstStyle/>
          <a:p>
            <a:fld id="{C03FE97B-7EC9-4D8B-9ABC-EF229D65E34A}" type="slidenum">
              <a:rPr lang="en-GB" smtClean="0"/>
              <a:t>7</a:t>
            </a:fld>
            <a:endParaRPr lang="en-GB"/>
          </a:p>
        </p:txBody>
      </p:sp>
    </p:spTree>
    <p:extLst>
      <p:ext uri="{BB962C8B-B14F-4D97-AF65-F5344CB8AC3E}">
        <p14:creationId xmlns:p14="http://schemas.microsoft.com/office/powerpoint/2010/main" val="3694761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There are shorts quizzes for SDG 1: No poverty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 and SDG 3: Health and</a:t>
            </a:r>
            <a:r>
              <a:rPr lang="en-GB" sz="1200" kern="1200" baseline="0" dirty="0">
                <a:solidFill>
                  <a:schemeClr val="tx1"/>
                </a:solidFill>
                <a:effectLst/>
                <a:latin typeface="+mn-lt"/>
                <a:ea typeface="+mn-ea"/>
                <a:cs typeface="+mn-cs"/>
              </a:rPr>
              <a:t> Wellbeing</a:t>
            </a:r>
            <a:r>
              <a:rPr lang="en-GB" sz="1200" kern="1200" dirty="0">
                <a:solidFill>
                  <a:schemeClr val="tx1"/>
                </a:solidFill>
                <a:effectLst/>
                <a:latin typeface="+mn-lt"/>
                <a:ea typeface="+mn-ea"/>
                <a:cs typeface="+mn-cs"/>
              </a:rPr>
              <a:t> – they also have really useful information after each questions. This</a:t>
            </a:r>
            <a:r>
              <a:rPr lang="en-GB" sz="1200" kern="1200" baseline="0" dirty="0">
                <a:solidFill>
                  <a:schemeClr val="tx1"/>
                </a:solidFill>
                <a:effectLst/>
                <a:latin typeface="+mn-lt"/>
                <a:ea typeface="+mn-ea"/>
                <a:cs typeface="+mn-cs"/>
              </a:rPr>
              <a:t> could be done as a group or you could get people to do the quiz individually on their phones. Discuss with the group what surprised them or challenged them about he quiz. </a:t>
            </a:r>
            <a:endParaRPr lang="en-GB" dirty="0"/>
          </a:p>
        </p:txBody>
      </p:sp>
      <p:sp>
        <p:nvSpPr>
          <p:cNvPr id="4" name="Slide Number Placeholder 3"/>
          <p:cNvSpPr>
            <a:spLocks noGrp="1"/>
          </p:cNvSpPr>
          <p:nvPr>
            <p:ph type="sldNum" sz="quarter" idx="10"/>
          </p:nvPr>
        </p:nvSpPr>
        <p:spPr/>
        <p:txBody>
          <a:bodyPr/>
          <a:lstStyle/>
          <a:p>
            <a:fld id="{C03FE97B-7EC9-4D8B-9ABC-EF229D65E34A}" type="slidenum">
              <a:rPr lang="en-GB" smtClean="0"/>
              <a:t>8</a:t>
            </a:fld>
            <a:endParaRPr lang="en-GB"/>
          </a:p>
        </p:txBody>
      </p:sp>
    </p:spTree>
    <p:extLst>
      <p:ext uri="{BB962C8B-B14F-4D97-AF65-F5344CB8AC3E}">
        <p14:creationId xmlns:p14="http://schemas.microsoft.com/office/powerpoint/2010/main" val="2059199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a:t>
            </a:r>
            <a:r>
              <a:rPr lang="en-GB" baseline="0" dirty="0"/>
              <a:t> 3.35 minute film clip asks what the world would look like if it were a village of 100 people. Simple statistics provide a snapshot of where people live, what language they speak and who has access to what be it healthcare, clean water, the internet or an education. </a:t>
            </a:r>
            <a:endParaRPr lang="en-GB" dirty="0"/>
          </a:p>
        </p:txBody>
      </p:sp>
      <p:sp>
        <p:nvSpPr>
          <p:cNvPr id="4" name="Slide Number Placeholder 3"/>
          <p:cNvSpPr>
            <a:spLocks noGrp="1"/>
          </p:cNvSpPr>
          <p:nvPr>
            <p:ph type="sldNum" sz="quarter" idx="10"/>
          </p:nvPr>
        </p:nvSpPr>
        <p:spPr/>
        <p:txBody>
          <a:bodyPr/>
          <a:lstStyle/>
          <a:p>
            <a:fld id="{C03FE97B-7EC9-4D8B-9ABC-EF229D65E34A}" type="slidenum">
              <a:rPr lang="en-GB" smtClean="0"/>
              <a:t>9</a:t>
            </a:fld>
            <a:endParaRPr lang="en-GB"/>
          </a:p>
        </p:txBody>
      </p:sp>
    </p:spTree>
    <p:extLst>
      <p:ext uri="{BB962C8B-B14F-4D97-AF65-F5344CB8AC3E}">
        <p14:creationId xmlns:p14="http://schemas.microsoft.com/office/powerpoint/2010/main" val="272807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activity aims to draw out deeper thinking around poverty and its causes both in Scotland and the Global South. </a:t>
            </a:r>
          </a:p>
          <a:p>
            <a:r>
              <a:rPr lang="en-GB" sz="1200" kern="1200" dirty="0">
                <a:solidFill>
                  <a:schemeClr val="tx1"/>
                </a:solidFill>
                <a:effectLst/>
                <a:latin typeface="+mn-lt"/>
                <a:ea typeface="+mn-ea"/>
                <a:cs typeface="+mn-cs"/>
              </a:rPr>
              <a:t>Participants interrogate selected images and ask questions about it – in this case a local picture and a global image are provided which connect to poverty and inequality. The activity works best in a face to face workshop.</a:t>
            </a:r>
            <a:r>
              <a:rPr lang="en-GB" sz="1200" kern="1200" baseline="0" dirty="0">
                <a:solidFill>
                  <a:schemeClr val="tx1"/>
                </a:solidFill>
                <a:effectLst/>
                <a:latin typeface="+mn-lt"/>
                <a:ea typeface="+mn-ea"/>
                <a:cs typeface="+mn-cs"/>
              </a:rPr>
              <a:t> However, you could also run the activity using a </a:t>
            </a:r>
            <a:r>
              <a:rPr lang="en-GB" sz="1200" kern="1200" baseline="0" dirty="0" err="1">
                <a:solidFill>
                  <a:schemeClr val="tx1"/>
                </a:solidFill>
                <a:effectLst/>
                <a:latin typeface="+mn-lt"/>
                <a:ea typeface="+mn-ea"/>
                <a:cs typeface="+mn-cs"/>
              </a:rPr>
              <a:t>jamboard</a:t>
            </a:r>
            <a:r>
              <a:rPr lang="en-GB" sz="1200" kern="1200" baseline="0" dirty="0">
                <a:solidFill>
                  <a:schemeClr val="tx1"/>
                </a:solidFill>
                <a:effectLst/>
                <a:latin typeface="+mn-lt"/>
                <a:ea typeface="+mn-ea"/>
                <a:cs typeface="+mn-cs"/>
              </a:rPr>
              <a:t> if delivering online. </a:t>
            </a:r>
            <a:endParaRPr lang="en-GB" sz="1200" kern="1200" dirty="0">
              <a:solidFill>
                <a:schemeClr val="tx1"/>
              </a:solidFill>
              <a:effectLst/>
              <a:latin typeface="+mn-lt"/>
              <a:ea typeface="+mn-ea"/>
              <a:cs typeface="+mn-cs"/>
            </a:endParaRPr>
          </a:p>
          <a:p>
            <a:r>
              <a:rPr lang="en-GB" dirty="0"/>
              <a:t>This activity For a</a:t>
            </a:r>
            <a:r>
              <a:rPr lang="en-GB" baseline="0" dirty="0"/>
              <a:t> more detailed description of the activity and a template please visit </a:t>
            </a:r>
            <a:r>
              <a:rPr lang="en-GB" dirty="0"/>
              <a:t>http://www.stridemagazine.org.uk/activities/spring-summer-2015/item/73-the-development-compass-rose-a-framework-for-raising-questions </a:t>
            </a:r>
          </a:p>
        </p:txBody>
      </p:sp>
      <p:sp>
        <p:nvSpPr>
          <p:cNvPr id="4" name="Slide Number Placeholder 3"/>
          <p:cNvSpPr>
            <a:spLocks noGrp="1"/>
          </p:cNvSpPr>
          <p:nvPr>
            <p:ph type="sldNum" sz="quarter" idx="10"/>
          </p:nvPr>
        </p:nvSpPr>
        <p:spPr/>
        <p:txBody>
          <a:bodyPr/>
          <a:lstStyle/>
          <a:p>
            <a:fld id="{C03FE97B-7EC9-4D8B-9ABC-EF229D65E34A}" type="slidenum">
              <a:rPr lang="en-GB" smtClean="0"/>
              <a:t>10</a:t>
            </a:fld>
            <a:endParaRPr lang="en-GB"/>
          </a:p>
        </p:txBody>
      </p:sp>
    </p:spTree>
    <p:extLst>
      <p:ext uri="{BB962C8B-B14F-4D97-AF65-F5344CB8AC3E}">
        <p14:creationId xmlns:p14="http://schemas.microsoft.com/office/powerpoint/2010/main" val="343253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80B75FB-8E7F-4DBC-BF0F-0DB592F87E50}" type="datetimeFigureOut">
              <a:rPr lang="en-GB" smtClean="0"/>
              <a:t>11/11/2021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1D47AA-86C2-4530-81F5-8105A0629D78}" type="slidenum">
              <a:rPr lang="en-GB" smtClean="0"/>
              <a:t>‹#›</a:t>
            </a:fld>
            <a:endParaRPr lang="en-GB"/>
          </a:p>
        </p:txBody>
      </p:sp>
    </p:spTree>
    <p:extLst>
      <p:ext uri="{BB962C8B-B14F-4D97-AF65-F5344CB8AC3E}">
        <p14:creationId xmlns:p14="http://schemas.microsoft.com/office/powerpoint/2010/main" val="3338190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80B75FB-8E7F-4DBC-BF0F-0DB592F87E50}" type="datetimeFigureOut">
              <a:rPr lang="en-GB" smtClean="0"/>
              <a:t>11/11/2021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1D47AA-86C2-4530-81F5-8105A0629D78}" type="slidenum">
              <a:rPr lang="en-GB" smtClean="0"/>
              <a:t>‹#›</a:t>
            </a:fld>
            <a:endParaRPr lang="en-GB"/>
          </a:p>
        </p:txBody>
      </p:sp>
    </p:spTree>
    <p:extLst>
      <p:ext uri="{BB962C8B-B14F-4D97-AF65-F5344CB8AC3E}">
        <p14:creationId xmlns:p14="http://schemas.microsoft.com/office/powerpoint/2010/main" val="2882908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80B75FB-8E7F-4DBC-BF0F-0DB592F87E50}" type="datetimeFigureOut">
              <a:rPr lang="en-GB" smtClean="0"/>
              <a:t>11/11/2021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1D47AA-86C2-4530-81F5-8105A0629D78}" type="slidenum">
              <a:rPr lang="en-GB" smtClean="0"/>
              <a:t>‹#›</a:t>
            </a:fld>
            <a:endParaRPr lang="en-GB"/>
          </a:p>
        </p:txBody>
      </p:sp>
    </p:spTree>
    <p:extLst>
      <p:ext uri="{BB962C8B-B14F-4D97-AF65-F5344CB8AC3E}">
        <p14:creationId xmlns:p14="http://schemas.microsoft.com/office/powerpoint/2010/main" val="1574967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80B75FB-8E7F-4DBC-BF0F-0DB592F87E50}" type="datetimeFigureOut">
              <a:rPr lang="en-GB" smtClean="0"/>
              <a:t>11/11/2021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1D47AA-86C2-4530-81F5-8105A0629D78}" type="slidenum">
              <a:rPr lang="en-GB" smtClean="0"/>
              <a:t>‹#›</a:t>
            </a:fld>
            <a:endParaRPr lang="en-GB"/>
          </a:p>
        </p:txBody>
      </p:sp>
    </p:spTree>
    <p:extLst>
      <p:ext uri="{BB962C8B-B14F-4D97-AF65-F5344CB8AC3E}">
        <p14:creationId xmlns:p14="http://schemas.microsoft.com/office/powerpoint/2010/main" val="2266513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0B75FB-8E7F-4DBC-BF0F-0DB592F87E50}" type="datetimeFigureOut">
              <a:rPr lang="en-GB" smtClean="0"/>
              <a:t>11/11/2021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1D47AA-86C2-4530-81F5-8105A0629D78}" type="slidenum">
              <a:rPr lang="en-GB" smtClean="0"/>
              <a:t>‹#›</a:t>
            </a:fld>
            <a:endParaRPr lang="en-GB"/>
          </a:p>
        </p:txBody>
      </p:sp>
    </p:spTree>
    <p:extLst>
      <p:ext uri="{BB962C8B-B14F-4D97-AF65-F5344CB8AC3E}">
        <p14:creationId xmlns:p14="http://schemas.microsoft.com/office/powerpoint/2010/main" val="2163130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80B75FB-8E7F-4DBC-BF0F-0DB592F87E50}" type="datetimeFigureOut">
              <a:rPr lang="en-GB" smtClean="0"/>
              <a:t>11/11/2021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11D47AA-86C2-4530-81F5-8105A0629D78}" type="slidenum">
              <a:rPr lang="en-GB" smtClean="0"/>
              <a:t>‹#›</a:t>
            </a:fld>
            <a:endParaRPr lang="en-GB"/>
          </a:p>
        </p:txBody>
      </p:sp>
    </p:spTree>
    <p:extLst>
      <p:ext uri="{BB962C8B-B14F-4D97-AF65-F5344CB8AC3E}">
        <p14:creationId xmlns:p14="http://schemas.microsoft.com/office/powerpoint/2010/main" val="1122209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80B75FB-8E7F-4DBC-BF0F-0DB592F87E50}" type="datetimeFigureOut">
              <a:rPr lang="en-GB" smtClean="0"/>
              <a:t>11/11/2021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11D47AA-86C2-4530-81F5-8105A0629D78}" type="slidenum">
              <a:rPr lang="en-GB" smtClean="0"/>
              <a:t>‹#›</a:t>
            </a:fld>
            <a:endParaRPr lang="en-GB"/>
          </a:p>
        </p:txBody>
      </p:sp>
    </p:spTree>
    <p:extLst>
      <p:ext uri="{BB962C8B-B14F-4D97-AF65-F5344CB8AC3E}">
        <p14:creationId xmlns:p14="http://schemas.microsoft.com/office/powerpoint/2010/main" val="2301189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80B75FB-8E7F-4DBC-BF0F-0DB592F87E50}" type="datetimeFigureOut">
              <a:rPr lang="en-GB" smtClean="0"/>
              <a:t>11/11/2021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11D47AA-86C2-4530-81F5-8105A0629D78}" type="slidenum">
              <a:rPr lang="en-GB" smtClean="0"/>
              <a:t>‹#›</a:t>
            </a:fld>
            <a:endParaRPr lang="en-GB"/>
          </a:p>
        </p:txBody>
      </p:sp>
    </p:spTree>
    <p:extLst>
      <p:ext uri="{BB962C8B-B14F-4D97-AF65-F5344CB8AC3E}">
        <p14:creationId xmlns:p14="http://schemas.microsoft.com/office/powerpoint/2010/main" val="562380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0B75FB-8E7F-4DBC-BF0F-0DB592F87E50}" type="datetimeFigureOut">
              <a:rPr lang="en-GB" smtClean="0"/>
              <a:t>11/11/2021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11D47AA-86C2-4530-81F5-8105A0629D78}" type="slidenum">
              <a:rPr lang="en-GB" smtClean="0"/>
              <a:t>‹#›</a:t>
            </a:fld>
            <a:endParaRPr lang="en-GB"/>
          </a:p>
        </p:txBody>
      </p:sp>
    </p:spTree>
    <p:extLst>
      <p:ext uri="{BB962C8B-B14F-4D97-AF65-F5344CB8AC3E}">
        <p14:creationId xmlns:p14="http://schemas.microsoft.com/office/powerpoint/2010/main" val="170771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0B75FB-8E7F-4DBC-BF0F-0DB592F87E50}" type="datetimeFigureOut">
              <a:rPr lang="en-GB" smtClean="0"/>
              <a:t>11/11/2021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11D47AA-86C2-4530-81F5-8105A0629D78}" type="slidenum">
              <a:rPr lang="en-GB" smtClean="0"/>
              <a:t>‹#›</a:t>
            </a:fld>
            <a:endParaRPr lang="en-GB"/>
          </a:p>
        </p:txBody>
      </p:sp>
    </p:spTree>
    <p:extLst>
      <p:ext uri="{BB962C8B-B14F-4D97-AF65-F5344CB8AC3E}">
        <p14:creationId xmlns:p14="http://schemas.microsoft.com/office/powerpoint/2010/main" val="4002014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0B75FB-8E7F-4DBC-BF0F-0DB592F87E50}" type="datetimeFigureOut">
              <a:rPr lang="en-GB" smtClean="0"/>
              <a:t>11/11/2021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11D47AA-86C2-4530-81F5-8105A0629D78}" type="slidenum">
              <a:rPr lang="en-GB" smtClean="0"/>
              <a:t>‹#›</a:t>
            </a:fld>
            <a:endParaRPr lang="en-GB"/>
          </a:p>
        </p:txBody>
      </p:sp>
    </p:spTree>
    <p:extLst>
      <p:ext uri="{BB962C8B-B14F-4D97-AF65-F5344CB8AC3E}">
        <p14:creationId xmlns:p14="http://schemas.microsoft.com/office/powerpoint/2010/main" val="3752614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0B75FB-8E7F-4DBC-BF0F-0DB592F87E50}" type="datetimeFigureOut">
              <a:rPr lang="en-GB" smtClean="0"/>
              <a:t>11/11/2021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1D47AA-86C2-4530-81F5-8105A0629D78}" type="slidenum">
              <a:rPr lang="en-GB" smtClean="0"/>
              <a:t>‹#›</a:t>
            </a:fld>
            <a:endParaRPr lang="en-GB"/>
          </a:p>
        </p:txBody>
      </p:sp>
    </p:spTree>
    <p:extLst>
      <p:ext uri="{BB962C8B-B14F-4D97-AF65-F5344CB8AC3E}">
        <p14:creationId xmlns:p14="http://schemas.microsoft.com/office/powerpoint/2010/main" val="1815669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vvlozhvQPJw"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8.sv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ted.com/talks/cheryl_holder_the_link_between_climate_change_health_and_poverty?language=en#t-717056" TargetMode="Externa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18.svg"/></Relationships>
</file>

<file path=ppt/slides/_rels/slide24.xml.rels><?xml version="1.0" encoding="UTF-8" standalone="yes"?>
<Relationships xmlns="http://schemas.openxmlformats.org/package/2006/relationships"><Relationship Id="rId3" Type="http://schemas.openxmlformats.org/officeDocument/2006/relationships/hyperlink" Target="https://www.unicef-irc.org/publications/890-building-the-future-children-and-the-sustainable-development-goals-in-rich-countries.html" TargetMode="External"/><Relationship Id="rId2" Type="http://schemas.openxmlformats.org/officeDocument/2006/relationships/hyperlink" Target="https://www.theguardian.com/commentisfree/2021/mar/17/rich-countries-hoarding-vaccines-us-eu-africa" TargetMode="Externa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18.sv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www.jrf.org.uk/" TargetMode="External"/><Relationship Id="rId7" Type="http://schemas.openxmlformats.org/officeDocument/2006/relationships/image" Target="../media/image18.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http://www.healthliteracyplace.org.uk/" TargetMode="External"/><Relationship Id="rId4" Type="http://schemas.openxmlformats.org/officeDocument/2006/relationships/hyperlink" Target="https://www.gcph.co.uk/"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7.svg"/><Relationship Id="rId7"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png"/><Relationship Id="rId10"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upgrader.gapminder.or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app=desktop&amp;v=A3nllBT9AC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8.sv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A4774"/>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123D904-1EBA-4C4D-971E-845D41D36A42}"/>
              </a:ext>
            </a:extLst>
          </p:cNvPr>
          <p:cNvSpPr/>
          <p:nvPr/>
        </p:nvSpPr>
        <p:spPr>
          <a:xfrm>
            <a:off x="0" y="6072188"/>
            <a:ext cx="12192000" cy="785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B9C631B-2507-CA43-A493-B64C9B7D174D}"/>
              </a:ext>
            </a:extLst>
          </p:cNvPr>
          <p:cNvSpPr/>
          <p:nvPr/>
        </p:nvSpPr>
        <p:spPr>
          <a:xfrm>
            <a:off x="6914257" y="-200026"/>
            <a:ext cx="5477658" cy="5477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10;&#10;Description automatically generated">
            <a:extLst>
              <a:ext uri="{FF2B5EF4-FFF2-40B4-BE49-F238E27FC236}">
                <a16:creationId xmlns:a16="http://schemas.microsoft.com/office/drawing/2014/main" id="{58623D3D-05D4-B140-9627-8A94AFBCDC01}"/>
              </a:ext>
            </a:extLst>
          </p:cNvPr>
          <p:cNvPicPr>
            <a:picLocks noChangeAspect="1"/>
          </p:cNvPicPr>
          <p:nvPr/>
        </p:nvPicPr>
        <p:blipFill>
          <a:blip r:embed="rId3"/>
          <a:stretch>
            <a:fillRect/>
          </a:stretch>
        </p:blipFill>
        <p:spPr>
          <a:xfrm>
            <a:off x="7471844" y="6155296"/>
            <a:ext cx="1079496" cy="683421"/>
          </a:xfrm>
          <a:prstGeom prst="rect">
            <a:avLst/>
          </a:prstGeom>
        </p:spPr>
      </p:pic>
      <p:pic>
        <p:nvPicPr>
          <p:cNvPr id="12" name="Picture 11" descr="Logo&#10;&#10;Description automatically generated with low confidence">
            <a:extLst>
              <a:ext uri="{FF2B5EF4-FFF2-40B4-BE49-F238E27FC236}">
                <a16:creationId xmlns:a16="http://schemas.microsoft.com/office/drawing/2014/main" id="{DE4027CF-68AA-CB41-896B-4617361E1F93}"/>
              </a:ext>
            </a:extLst>
          </p:cNvPr>
          <p:cNvPicPr>
            <a:picLocks noChangeAspect="1"/>
          </p:cNvPicPr>
          <p:nvPr/>
        </p:nvPicPr>
        <p:blipFill>
          <a:blip r:embed="rId4"/>
          <a:stretch>
            <a:fillRect/>
          </a:stretch>
        </p:blipFill>
        <p:spPr>
          <a:xfrm>
            <a:off x="9541975" y="6120700"/>
            <a:ext cx="1828800" cy="635000"/>
          </a:xfrm>
          <a:prstGeom prst="rect">
            <a:avLst/>
          </a:prstGeom>
        </p:spPr>
      </p:pic>
      <p:pic>
        <p:nvPicPr>
          <p:cNvPr id="13" name="Picture 12" descr="Logo&#10;&#10;Description automatically generated">
            <a:extLst>
              <a:ext uri="{FF2B5EF4-FFF2-40B4-BE49-F238E27FC236}">
                <a16:creationId xmlns:a16="http://schemas.microsoft.com/office/drawing/2014/main" id="{8131A6E8-01D4-CB44-85AA-0E11C22CD455}"/>
              </a:ext>
            </a:extLst>
          </p:cNvPr>
          <p:cNvPicPr>
            <a:picLocks noChangeAspect="1"/>
          </p:cNvPicPr>
          <p:nvPr/>
        </p:nvPicPr>
        <p:blipFill>
          <a:blip r:embed="rId5"/>
          <a:stretch>
            <a:fillRect/>
          </a:stretch>
        </p:blipFill>
        <p:spPr>
          <a:xfrm>
            <a:off x="5603071" y="6217176"/>
            <a:ext cx="878138" cy="559127"/>
          </a:xfrm>
          <a:prstGeom prst="rect">
            <a:avLst/>
          </a:prstGeom>
        </p:spPr>
      </p:pic>
      <p:sp>
        <p:nvSpPr>
          <p:cNvPr id="14" name="TextBox 13">
            <a:extLst>
              <a:ext uri="{FF2B5EF4-FFF2-40B4-BE49-F238E27FC236}">
                <a16:creationId xmlns:a16="http://schemas.microsoft.com/office/drawing/2014/main" id="{FE6E0E4D-8E3B-4349-BD27-6E48ABFED184}"/>
              </a:ext>
            </a:extLst>
          </p:cNvPr>
          <p:cNvSpPr txBox="1"/>
          <p:nvPr/>
        </p:nvSpPr>
        <p:spPr>
          <a:xfrm>
            <a:off x="1230330" y="2339529"/>
            <a:ext cx="8486775" cy="492443"/>
          </a:xfrm>
          <a:prstGeom prst="rect">
            <a:avLst/>
          </a:prstGeom>
          <a:noFill/>
        </p:spPr>
        <p:txBody>
          <a:bodyPr wrap="square" rtlCol="0">
            <a:spAutoFit/>
          </a:bodyPr>
          <a:lstStyle/>
          <a:p>
            <a:r>
              <a:rPr lang="en-US" sz="2600" dirty="0">
                <a:solidFill>
                  <a:schemeClr val="bg1"/>
                </a:solidFill>
                <a:latin typeface="Source Sans Pro Black" panose="020B0503030403020204" pitchFamily="34" charset="0"/>
                <a:ea typeface="Source Sans Pro Black" panose="020B0503030403020204" pitchFamily="34" charset="0"/>
                <a:cs typeface="Heebo" pitchFamily="2" charset="-79"/>
              </a:rPr>
              <a:t>Home and away</a:t>
            </a:r>
          </a:p>
        </p:txBody>
      </p:sp>
      <p:sp>
        <p:nvSpPr>
          <p:cNvPr id="15" name="Oval 14">
            <a:extLst>
              <a:ext uri="{FF2B5EF4-FFF2-40B4-BE49-F238E27FC236}">
                <a16:creationId xmlns:a16="http://schemas.microsoft.com/office/drawing/2014/main" id="{C64BAD08-ABDE-734B-8436-3EA2B9C8A42B}"/>
              </a:ext>
            </a:extLst>
          </p:cNvPr>
          <p:cNvSpPr/>
          <p:nvPr/>
        </p:nvSpPr>
        <p:spPr>
          <a:xfrm>
            <a:off x="6914258" y="-200026"/>
            <a:ext cx="5477658" cy="5477658"/>
          </a:xfrm>
          <a:prstGeom prst="ellipse">
            <a:avLst/>
          </a:prstGeom>
          <a:noFill/>
          <a:ln w="25400">
            <a:solidFill>
              <a:srgbClr val="208C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Logo, company name&#10;&#10;Description automatically generated">
            <a:extLst>
              <a:ext uri="{FF2B5EF4-FFF2-40B4-BE49-F238E27FC236}">
                <a16:creationId xmlns:a16="http://schemas.microsoft.com/office/drawing/2014/main" id="{F6F9A126-A1C5-564D-BB60-2C949B8A5C02}"/>
              </a:ext>
            </a:extLst>
          </p:cNvPr>
          <p:cNvPicPr>
            <a:picLocks noChangeAspect="1"/>
          </p:cNvPicPr>
          <p:nvPr/>
        </p:nvPicPr>
        <p:blipFill>
          <a:blip r:embed="rId6"/>
          <a:stretch>
            <a:fillRect/>
          </a:stretch>
        </p:blipFill>
        <p:spPr>
          <a:xfrm>
            <a:off x="2969755" y="6236806"/>
            <a:ext cx="1561999" cy="554520"/>
          </a:xfrm>
          <a:prstGeom prst="rect">
            <a:avLst/>
          </a:prstGeom>
        </p:spPr>
      </p:pic>
      <p:sp>
        <p:nvSpPr>
          <p:cNvPr id="18" name="TextBox 17">
            <a:extLst>
              <a:ext uri="{FF2B5EF4-FFF2-40B4-BE49-F238E27FC236}">
                <a16:creationId xmlns:a16="http://schemas.microsoft.com/office/drawing/2014/main" id="{59837CD5-ACD2-FE45-AF02-6E47B3E43EFB}"/>
              </a:ext>
            </a:extLst>
          </p:cNvPr>
          <p:cNvSpPr txBox="1"/>
          <p:nvPr/>
        </p:nvSpPr>
        <p:spPr>
          <a:xfrm>
            <a:off x="1230330" y="3284099"/>
            <a:ext cx="5201169" cy="461665"/>
          </a:xfrm>
          <a:prstGeom prst="rect">
            <a:avLst/>
          </a:prstGeom>
          <a:noFill/>
        </p:spPr>
        <p:txBody>
          <a:bodyPr wrap="square" rtlCol="0">
            <a:spAutoFit/>
          </a:bodyPr>
          <a:lstStyle/>
          <a:p>
            <a:r>
              <a:rPr lang="en-US" sz="2400" dirty="0">
                <a:solidFill>
                  <a:schemeClr val="bg1"/>
                </a:solidFill>
                <a:latin typeface="Source Sans Pro" panose="020B0503030403020204" pitchFamily="34" charset="0"/>
                <a:ea typeface="Source Sans Pro" panose="020B0503030403020204" pitchFamily="34" charset="0"/>
                <a:cs typeface="Heebo" pitchFamily="2" charset="-79"/>
              </a:rPr>
              <a:t>Poverty, inequality and health</a:t>
            </a:r>
          </a:p>
        </p:txBody>
      </p:sp>
      <p:pic>
        <p:nvPicPr>
          <p:cNvPr id="20" name="Picture 19" descr="A picture containing icon&#10;&#10;Description automatically generated">
            <a:extLst>
              <a:ext uri="{FF2B5EF4-FFF2-40B4-BE49-F238E27FC236}">
                <a16:creationId xmlns:a16="http://schemas.microsoft.com/office/drawing/2014/main" id="{F4233D0C-E025-7A4E-A171-90079A2AECA1}"/>
              </a:ext>
            </a:extLst>
          </p:cNvPr>
          <p:cNvPicPr>
            <a:picLocks noChangeAspect="1"/>
          </p:cNvPicPr>
          <p:nvPr/>
        </p:nvPicPr>
        <p:blipFill>
          <a:blip r:embed="rId7"/>
          <a:stretch>
            <a:fillRect/>
          </a:stretch>
        </p:blipFill>
        <p:spPr>
          <a:xfrm>
            <a:off x="6312861" y="-884831"/>
            <a:ext cx="6809113" cy="6809113"/>
          </a:xfrm>
          <a:prstGeom prst="rect">
            <a:avLst/>
          </a:prstGeom>
        </p:spPr>
      </p:pic>
      <p:pic>
        <p:nvPicPr>
          <p:cNvPr id="22" name="Picture 21" descr="Graphical user interface, application&#10;&#10;Description automatically generated">
            <a:extLst>
              <a:ext uri="{FF2B5EF4-FFF2-40B4-BE49-F238E27FC236}">
                <a16:creationId xmlns:a16="http://schemas.microsoft.com/office/drawing/2014/main" id="{F92F5B90-A86C-4947-A7F4-B2FD1E75001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886" y="6244070"/>
            <a:ext cx="1865686" cy="511630"/>
          </a:xfrm>
          <a:prstGeom prst="rect">
            <a:avLst/>
          </a:prstGeom>
        </p:spPr>
      </p:pic>
    </p:spTree>
    <p:extLst>
      <p:ext uri="{BB962C8B-B14F-4D97-AF65-F5344CB8AC3E}">
        <p14:creationId xmlns:p14="http://schemas.microsoft.com/office/powerpoint/2010/main" val="2917854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BDA8CA52-511C-AA45-9F75-31C936B44A53}"/>
              </a:ext>
            </a:extLst>
          </p:cNvPr>
          <p:cNvSpPr/>
          <p:nvPr/>
        </p:nvSpPr>
        <p:spPr>
          <a:xfrm>
            <a:off x="0" y="-1"/>
            <a:ext cx="7458075" cy="6858001"/>
          </a:xfrm>
          <a:prstGeom prst="rect">
            <a:avLst/>
          </a:prstGeom>
          <a:solidFill>
            <a:srgbClr val="1A4775"/>
          </a:solidFill>
        </p:spPr>
      </p:sp>
      <p:sp>
        <p:nvSpPr>
          <p:cNvPr id="5" name="Rectangle 4">
            <a:extLst>
              <a:ext uri="{FF2B5EF4-FFF2-40B4-BE49-F238E27FC236}">
                <a16:creationId xmlns:a16="http://schemas.microsoft.com/office/drawing/2014/main" id="{1946C21B-9E04-FF44-A31B-F4A240C6A89F}"/>
              </a:ext>
            </a:extLst>
          </p:cNvPr>
          <p:cNvSpPr/>
          <p:nvPr/>
        </p:nvSpPr>
        <p:spPr>
          <a:xfrm>
            <a:off x="666339" y="2837652"/>
            <a:ext cx="6096000" cy="2246769"/>
          </a:xfrm>
          <a:prstGeom prst="rect">
            <a:avLst/>
          </a:prstGeom>
        </p:spPr>
        <p:txBody>
          <a:bodyPr>
            <a:spAutoFit/>
          </a:bodyPr>
          <a:lstStyle/>
          <a:p>
            <a:r>
              <a:rPr lang="en-GB" sz="2000" b="1" dirty="0">
                <a:solidFill>
                  <a:schemeClr val="bg1"/>
                </a:solidFill>
                <a:latin typeface="Source Sans Pro Black" panose="020B0503030403020204" pitchFamily="34" charset="0"/>
                <a:ea typeface="Source Sans Pro Black" panose="020B0503030403020204" pitchFamily="34" charset="0"/>
              </a:rPr>
              <a:t>Aims</a:t>
            </a:r>
          </a:p>
          <a:p>
            <a:endParaRPr lang="en-GB" sz="2000" dirty="0">
              <a:solidFill>
                <a:schemeClr val="bg1"/>
              </a:solidFill>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GB" sz="2000" dirty="0">
                <a:solidFill>
                  <a:schemeClr val="bg1"/>
                </a:solidFill>
                <a:latin typeface="Source Sans Pro" panose="020B0503030403020204" pitchFamily="34" charset="0"/>
                <a:ea typeface="Source Sans Pro" panose="020B0503030403020204" pitchFamily="34" charset="0"/>
              </a:rPr>
              <a:t>To stimulate discussion thinking around an issue from many perspectives</a:t>
            </a:r>
          </a:p>
          <a:p>
            <a:pPr marL="342900" indent="-342900">
              <a:buFont typeface="Arial" panose="020B0604020202020204" pitchFamily="34" charset="0"/>
              <a:buChar char="•"/>
            </a:pPr>
            <a:r>
              <a:rPr lang="en-GB" sz="2000" dirty="0">
                <a:solidFill>
                  <a:schemeClr val="bg1"/>
                </a:solidFill>
                <a:latin typeface="Source Sans Pro" panose="020B0503030403020204" pitchFamily="34" charset="0"/>
                <a:ea typeface="Source Sans Pro" panose="020B0503030403020204" pitchFamily="34" charset="0"/>
              </a:rPr>
              <a:t>To reflect on the causes and impact of poverty and inequality both in Scotland and a country in the Global South </a:t>
            </a:r>
          </a:p>
        </p:txBody>
      </p:sp>
      <p:sp>
        <p:nvSpPr>
          <p:cNvPr id="6" name="Rectangle 5">
            <a:extLst>
              <a:ext uri="{FF2B5EF4-FFF2-40B4-BE49-F238E27FC236}">
                <a16:creationId xmlns:a16="http://schemas.microsoft.com/office/drawing/2014/main" id="{049F1599-712E-C744-B586-5B71E75C750E}"/>
              </a:ext>
            </a:extLst>
          </p:cNvPr>
          <p:cNvSpPr/>
          <p:nvPr/>
        </p:nvSpPr>
        <p:spPr>
          <a:xfrm>
            <a:off x="666339" y="2187661"/>
            <a:ext cx="6125395" cy="461665"/>
          </a:xfrm>
          <a:prstGeom prst="rect">
            <a:avLst/>
          </a:prstGeom>
        </p:spPr>
        <p:txBody>
          <a:bodyPr wrap="none">
            <a:spAutoFit/>
          </a:bodyPr>
          <a:lstStyle/>
          <a:p>
            <a:r>
              <a:rPr lang="en-US" sz="2400" b="1" dirty="0">
                <a:solidFill>
                  <a:schemeClr val="bg1"/>
                </a:solidFill>
                <a:latin typeface="Source Sans Pro Black" panose="020B0503030403020204" pitchFamily="34" charset="0"/>
                <a:ea typeface="Source Sans Pro Black" panose="020B0503030403020204" pitchFamily="34" charset="0"/>
                <a:cs typeface="Heebo" pitchFamily="2" charset="-79"/>
              </a:rPr>
              <a:t>Activity 1: The Development Compass Rose</a:t>
            </a:r>
          </a:p>
        </p:txBody>
      </p:sp>
      <p:pic>
        <p:nvPicPr>
          <p:cNvPr id="12" name="Picture 11" descr="A picture containing icon&#10;&#10;Description automatically generated">
            <a:extLst>
              <a:ext uri="{FF2B5EF4-FFF2-40B4-BE49-F238E27FC236}">
                <a16:creationId xmlns:a16="http://schemas.microsoft.com/office/drawing/2014/main" id="{672F78B1-88C4-A945-93E4-C54F5ABD57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22176">
            <a:off x="3158643" y="360272"/>
            <a:ext cx="12192000" cy="5867099"/>
          </a:xfrm>
          <a:prstGeom prst="rect">
            <a:avLst/>
          </a:prstGeom>
        </p:spPr>
      </p:pic>
    </p:spTree>
    <p:extLst>
      <p:ext uri="{BB962C8B-B14F-4D97-AF65-F5344CB8AC3E}">
        <p14:creationId xmlns:p14="http://schemas.microsoft.com/office/powerpoint/2010/main" val="2270995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19239"/>
            <a:ext cx="10515600" cy="1325563"/>
          </a:xfrm>
        </p:spPr>
        <p:txBody>
          <a:bodyPr>
            <a:normAutofit/>
          </a:bodyPr>
          <a:lstStyle/>
          <a:p>
            <a:r>
              <a:rPr lang="en-GB" sz="2400" b="1" dirty="0">
                <a:solidFill>
                  <a:srgbClr val="1A4774"/>
                </a:solidFill>
                <a:latin typeface="Source Sans Pro Black" panose="020B0503030403020204" pitchFamily="34" charset="0"/>
                <a:ea typeface="Source Sans Pro Black" panose="020B0503030403020204" pitchFamily="34" charset="0"/>
              </a:rPr>
              <a:t>Activity 1: The development compass rose</a:t>
            </a:r>
          </a:p>
        </p:txBody>
      </p:sp>
      <p:pic>
        <p:nvPicPr>
          <p:cNvPr id="4" name="Picture 3" descr="A picture containing icon&#10;&#10;Description automatically generated">
            <a:extLst>
              <a:ext uri="{FF2B5EF4-FFF2-40B4-BE49-F238E27FC236}">
                <a16:creationId xmlns:a16="http://schemas.microsoft.com/office/drawing/2014/main" id="{5ADA3144-670E-7149-9144-A81BE4213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22176">
            <a:off x="3573465" y="1239835"/>
            <a:ext cx="10164025" cy="4891186"/>
          </a:xfrm>
          <a:prstGeom prst="rect">
            <a:avLst/>
          </a:prstGeom>
        </p:spPr>
      </p:pic>
      <p:pic>
        <p:nvPicPr>
          <p:cNvPr id="6" name="Picture 5" descr="A picture containing mirror, reflection, way, arch&#10;&#10;Description automatically generated">
            <a:extLst>
              <a:ext uri="{FF2B5EF4-FFF2-40B4-BE49-F238E27FC236}">
                <a16:creationId xmlns:a16="http://schemas.microsoft.com/office/drawing/2014/main" id="{53A2D6CB-0122-6D4D-B2C4-5ADC097AE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1073" y="2630141"/>
            <a:ext cx="6813884" cy="3279014"/>
          </a:xfrm>
          <a:prstGeom prst="rect">
            <a:avLst/>
          </a:prstGeom>
        </p:spPr>
      </p:pic>
      <p:pic>
        <p:nvPicPr>
          <p:cNvPr id="7" name="Picture 6" descr="A picture containing icon&#10;&#10;Description automatically generated">
            <a:extLst>
              <a:ext uri="{FF2B5EF4-FFF2-40B4-BE49-F238E27FC236}">
                <a16:creationId xmlns:a16="http://schemas.microsoft.com/office/drawing/2014/main" id="{5A3AE11E-18E6-6245-BF8A-A79CF317CD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22176">
            <a:off x="-608685" y="1380655"/>
            <a:ext cx="10187625" cy="4902543"/>
          </a:xfrm>
          <a:prstGeom prst="rect">
            <a:avLst/>
          </a:prstGeom>
        </p:spPr>
      </p:pic>
      <p:sp>
        <p:nvSpPr>
          <p:cNvPr id="10" name="Rectangle 9">
            <a:extLst>
              <a:ext uri="{FF2B5EF4-FFF2-40B4-BE49-F238E27FC236}">
                <a16:creationId xmlns:a16="http://schemas.microsoft.com/office/drawing/2014/main" id="{5829884F-F99B-8447-80D8-5BDDC672AD8B}"/>
              </a:ext>
            </a:extLst>
          </p:cNvPr>
          <p:cNvSpPr/>
          <p:nvPr/>
        </p:nvSpPr>
        <p:spPr>
          <a:xfrm>
            <a:off x="0" y="6286500"/>
            <a:ext cx="12192000" cy="571500"/>
          </a:xfrm>
          <a:prstGeom prst="rect">
            <a:avLst/>
          </a:prstGeom>
          <a:solidFill>
            <a:srgbClr val="1A4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3A4FC47-2C4C-DD44-A981-2D69142F117B}"/>
              </a:ext>
            </a:extLst>
          </p:cNvPr>
          <p:cNvSpPr/>
          <p:nvPr/>
        </p:nvSpPr>
        <p:spPr>
          <a:xfrm>
            <a:off x="0" y="0"/>
            <a:ext cx="12192000" cy="571500"/>
          </a:xfrm>
          <a:prstGeom prst="rect">
            <a:avLst/>
          </a:prstGeom>
          <a:solidFill>
            <a:srgbClr val="1A4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text&#10;&#10;Description automatically generated">
            <a:extLst>
              <a:ext uri="{FF2B5EF4-FFF2-40B4-BE49-F238E27FC236}">
                <a16:creationId xmlns:a16="http://schemas.microsoft.com/office/drawing/2014/main" id="{7CE2B552-366C-0440-97CA-987D7D80DE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5871" y="3052687"/>
            <a:ext cx="5028145" cy="2828331"/>
          </a:xfrm>
          <a:prstGeom prst="rect">
            <a:avLst/>
          </a:prstGeom>
        </p:spPr>
      </p:pic>
    </p:spTree>
    <p:extLst>
      <p:ext uri="{BB962C8B-B14F-4D97-AF65-F5344CB8AC3E}">
        <p14:creationId xmlns:p14="http://schemas.microsoft.com/office/powerpoint/2010/main" val="3640805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6464386-6F30-9A41-9273-22E5673B7D19}"/>
              </a:ext>
            </a:extLst>
          </p:cNvPr>
          <p:cNvSpPr txBox="1">
            <a:spLocks/>
          </p:cNvSpPr>
          <p:nvPr/>
        </p:nvSpPr>
        <p:spPr>
          <a:xfrm>
            <a:off x="838200" y="51923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a:solidFill>
                  <a:srgbClr val="1A4774"/>
                </a:solidFill>
                <a:latin typeface="Source Sans Pro Black" panose="020B0503030403020204" pitchFamily="34" charset="0"/>
                <a:ea typeface="Source Sans Pro Black" panose="020B0503030403020204" pitchFamily="34" charset="0"/>
              </a:rPr>
              <a:t>Activity 1: The development compass rose</a:t>
            </a:r>
            <a:endParaRPr lang="en-GB" sz="2400" b="1" dirty="0">
              <a:solidFill>
                <a:srgbClr val="1A4774"/>
              </a:solidFill>
              <a:latin typeface="Source Sans Pro Black" panose="020B0503030403020204" pitchFamily="34" charset="0"/>
              <a:ea typeface="Source Sans Pro Black" panose="020B0503030403020204" pitchFamily="34" charset="0"/>
            </a:endParaRPr>
          </a:p>
        </p:txBody>
      </p:sp>
      <p:pic>
        <p:nvPicPr>
          <p:cNvPr id="6" name="Picture 5" descr="A picture containing mirror, reflection, way, arch&#10;&#10;Description automatically generated">
            <a:extLst>
              <a:ext uri="{FF2B5EF4-FFF2-40B4-BE49-F238E27FC236}">
                <a16:creationId xmlns:a16="http://schemas.microsoft.com/office/drawing/2014/main" id="{2F55FDB1-4F4D-0A46-8B7C-9ED26843F0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6784" y="1060834"/>
            <a:ext cx="11289243" cy="5432671"/>
          </a:xfrm>
          <a:prstGeom prst="rect">
            <a:avLst/>
          </a:prstGeom>
        </p:spPr>
      </p:pic>
      <p:sp>
        <p:nvSpPr>
          <p:cNvPr id="9" name="Rectangle 8">
            <a:extLst>
              <a:ext uri="{FF2B5EF4-FFF2-40B4-BE49-F238E27FC236}">
                <a16:creationId xmlns:a16="http://schemas.microsoft.com/office/drawing/2014/main" id="{62E54AE0-CD5C-2540-A16B-8A80834B0F83}"/>
              </a:ext>
            </a:extLst>
          </p:cNvPr>
          <p:cNvSpPr/>
          <p:nvPr/>
        </p:nvSpPr>
        <p:spPr>
          <a:xfrm>
            <a:off x="0" y="6286500"/>
            <a:ext cx="12192000" cy="571500"/>
          </a:xfrm>
          <a:prstGeom prst="rect">
            <a:avLst/>
          </a:prstGeom>
          <a:solidFill>
            <a:srgbClr val="1A4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A08976-D9B8-A843-A545-29BD70AC1ADD}"/>
              </a:ext>
            </a:extLst>
          </p:cNvPr>
          <p:cNvSpPr/>
          <p:nvPr/>
        </p:nvSpPr>
        <p:spPr>
          <a:xfrm>
            <a:off x="0" y="0"/>
            <a:ext cx="12192000" cy="571500"/>
          </a:xfrm>
          <a:prstGeom prst="rect">
            <a:avLst/>
          </a:prstGeom>
          <a:solidFill>
            <a:srgbClr val="1A4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8AA08C26-F00C-1A43-A314-0C4522B3E5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034" y="1552410"/>
            <a:ext cx="8260387" cy="4646467"/>
          </a:xfrm>
          <a:prstGeom prst="rect">
            <a:avLst/>
          </a:prstGeom>
        </p:spPr>
      </p:pic>
    </p:spTree>
    <p:extLst>
      <p:ext uri="{BB962C8B-B14F-4D97-AF65-F5344CB8AC3E}">
        <p14:creationId xmlns:p14="http://schemas.microsoft.com/office/powerpoint/2010/main" val="1935915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EE7A873E-94FC-6E48-B254-EF3394CC5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22176">
            <a:off x="-72193" y="473948"/>
            <a:ext cx="12192000" cy="5867099"/>
          </a:xfrm>
          <a:prstGeom prst="rect">
            <a:avLst/>
          </a:prstGeom>
        </p:spPr>
      </p:pic>
      <p:sp>
        <p:nvSpPr>
          <p:cNvPr id="9" name="Rectangle 8">
            <a:extLst>
              <a:ext uri="{FF2B5EF4-FFF2-40B4-BE49-F238E27FC236}">
                <a16:creationId xmlns:a16="http://schemas.microsoft.com/office/drawing/2014/main" id="{7F986243-A45A-914D-8541-22466242B8A3}"/>
              </a:ext>
            </a:extLst>
          </p:cNvPr>
          <p:cNvSpPr/>
          <p:nvPr/>
        </p:nvSpPr>
        <p:spPr>
          <a:xfrm>
            <a:off x="0" y="6286500"/>
            <a:ext cx="12192000" cy="571500"/>
          </a:xfrm>
          <a:prstGeom prst="rect">
            <a:avLst/>
          </a:prstGeom>
          <a:solidFill>
            <a:srgbClr val="1A4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7B0C767-7E32-EA43-BC1B-5FF291F10EB6}"/>
              </a:ext>
            </a:extLst>
          </p:cNvPr>
          <p:cNvSpPr/>
          <p:nvPr/>
        </p:nvSpPr>
        <p:spPr>
          <a:xfrm>
            <a:off x="0" y="0"/>
            <a:ext cx="12192000" cy="571500"/>
          </a:xfrm>
          <a:prstGeom prst="rect">
            <a:avLst/>
          </a:prstGeom>
          <a:solidFill>
            <a:srgbClr val="1A4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5E7BB8C6-F79D-474C-A849-0FF9FD93B5BF}"/>
              </a:ext>
            </a:extLst>
          </p:cNvPr>
          <p:cNvCxnSpPr>
            <a:cxnSpLocks/>
          </p:cNvCxnSpPr>
          <p:nvPr/>
        </p:nvCxnSpPr>
        <p:spPr>
          <a:xfrm>
            <a:off x="3777914" y="1715615"/>
            <a:ext cx="1852863" cy="1098240"/>
          </a:xfrm>
          <a:prstGeom prst="straightConnector1">
            <a:avLst/>
          </a:prstGeom>
          <a:ln w="635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8488ABE-ACB2-1E40-A0BE-48B160CE72E8}"/>
              </a:ext>
            </a:extLst>
          </p:cNvPr>
          <p:cNvCxnSpPr>
            <a:cxnSpLocks/>
          </p:cNvCxnSpPr>
          <p:nvPr/>
        </p:nvCxnSpPr>
        <p:spPr>
          <a:xfrm flipV="1">
            <a:off x="2851482" y="3887315"/>
            <a:ext cx="1395664" cy="893569"/>
          </a:xfrm>
          <a:prstGeom prst="straightConnector1">
            <a:avLst/>
          </a:prstGeom>
          <a:ln w="635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09150D1-EEF5-C74C-9154-83C3E6933219}"/>
              </a:ext>
            </a:extLst>
          </p:cNvPr>
          <p:cNvCxnSpPr>
            <a:cxnSpLocks/>
          </p:cNvCxnSpPr>
          <p:nvPr/>
        </p:nvCxnSpPr>
        <p:spPr>
          <a:xfrm flipH="1">
            <a:off x="7212267" y="3337647"/>
            <a:ext cx="1375610" cy="689254"/>
          </a:xfrm>
          <a:prstGeom prst="straightConnector1">
            <a:avLst/>
          </a:prstGeom>
          <a:ln w="635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969A718-DDA0-5D48-B50D-9BB560B3F8B3}"/>
              </a:ext>
            </a:extLst>
          </p:cNvPr>
          <p:cNvCxnSpPr>
            <a:cxnSpLocks/>
          </p:cNvCxnSpPr>
          <p:nvPr/>
        </p:nvCxnSpPr>
        <p:spPr>
          <a:xfrm flipH="1" flipV="1">
            <a:off x="5766770" y="5387769"/>
            <a:ext cx="1913755" cy="192358"/>
          </a:xfrm>
          <a:prstGeom prst="straightConnector1">
            <a:avLst/>
          </a:prstGeom>
          <a:ln w="635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2D27B235-200E-E347-BD2C-CCE91206758D}"/>
              </a:ext>
            </a:extLst>
          </p:cNvPr>
          <p:cNvSpPr/>
          <p:nvPr/>
        </p:nvSpPr>
        <p:spPr>
          <a:xfrm>
            <a:off x="1230915" y="1377061"/>
            <a:ext cx="4019049" cy="338554"/>
          </a:xfrm>
          <a:prstGeom prst="rect">
            <a:avLst/>
          </a:prstGeom>
        </p:spPr>
        <p:txBody>
          <a:bodyPr wrap="none">
            <a:spAutoFit/>
          </a:bodyPr>
          <a:lstStyle/>
          <a:p>
            <a:r>
              <a:rPr lang="en-GB" sz="1600" b="1" dirty="0">
                <a:solidFill>
                  <a:srgbClr val="1A4774"/>
                </a:solidFill>
                <a:latin typeface="Source Sans Pro" panose="020B0503030403020204" pitchFamily="34" charset="0"/>
                <a:ea typeface="Source Sans Pro" panose="020B0503030403020204" pitchFamily="34" charset="0"/>
              </a:rPr>
              <a:t>Questions around the natural environment</a:t>
            </a:r>
            <a:endParaRPr lang="en-US" sz="1600" b="1" dirty="0">
              <a:solidFill>
                <a:srgbClr val="1A4774"/>
              </a:solidFill>
              <a:latin typeface="Source Sans Pro" panose="020B0503030403020204" pitchFamily="34" charset="0"/>
              <a:ea typeface="Source Sans Pro" panose="020B0503030403020204" pitchFamily="34" charset="0"/>
            </a:endParaRPr>
          </a:p>
        </p:txBody>
      </p:sp>
      <p:sp>
        <p:nvSpPr>
          <p:cNvPr id="27" name="Rectangle 26">
            <a:extLst>
              <a:ext uri="{FF2B5EF4-FFF2-40B4-BE49-F238E27FC236}">
                <a16:creationId xmlns:a16="http://schemas.microsoft.com/office/drawing/2014/main" id="{6D359D33-A4B8-744F-AB5E-4E8249D9633D}"/>
              </a:ext>
            </a:extLst>
          </p:cNvPr>
          <p:cNvSpPr/>
          <p:nvPr/>
        </p:nvSpPr>
        <p:spPr>
          <a:xfrm>
            <a:off x="841957" y="4795301"/>
            <a:ext cx="4019049" cy="584775"/>
          </a:xfrm>
          <a:prstGeom prst="rect">
            <a:avLst/>
          </a:prstGeom>
        </p:spPr>
        <p:txBody>
          <a:bodyPr wrap="square">
            <a:spAutoFit/>
          </a:bodyPr>
          <a:lstStyle/>
          <a:p>
            <a:r>
              <a:rPr lang="en-GB" sz="1600" b="1" dirty="0">
                <a:solidFill>
                  <a:srgbClr val="1A4774"/>
                </a:solidFill>
                <a:latin typeface="Source Sans Pro" panose="020B0503030403020204" pitchFamily="34" charset="0"/>
                <a:ea typeface="Source Sans Pro" panose="020B0503030403020204" pitchFamily="34" charset="0"/>
              </a:rPr>
              <a:t>Questions around power, </a:t>
            </a:r>
          </a:p>
          <a:p>
            <a:r>
              <a:rPr lang="en-GB" sz="1600" b="1" dirty="0">
                <a:solidFill>
                  <a:srgbClr val="1A4774"/>
                </a:solidFill>
                <a:latin typeface="Source Sans Pro" panose="020B0503030403020204" pitchFamily="34" charset="0"/>
                <a:ea typeface="Source Sans Pro" panose="020B0503030403020204" pitchFamily="34" charset="0"/>
              </a:rPr>
              <a:t>governance and influence</a:t>
            </a:r>
            <a:endParaRPr lang="en-US" sz="1600" b="1" dirty="0">
              <a:solidFill>
                <a:srgbClr val="1A4774"/>
              </a:solidFill>
              <a:latin typeface="Source Sans Pro" panose="020B0503030403020204" pitchFamily="34" charset="0"/>
              <a:ea typeface="Source Sans Pro" panose="020B0503030403020204" pitchFamily="34" charset="0"/>
            </a:endParaRPr>
          </a:p>
        </p:txBody>
      </p:sp>
      <p:sp>
        <p:nvSpPr>
          <p:cNvPr id="28" name="Rectangle 27">
            <a:extLst>
              <a:ext uri="{FF2B5EF4-FFF2-40B4-BE49-F238E27FC236}">
                <a16:creationId xmlns:a16="http://schemas.microsoft.com/office/drawing/2014/main" id="{12BD947E-58DC-A541-8F81-04F3F3DA6E4B}"/>
              </a:ext>
            </a:extLst>
          </p:cNvPr>
          <p:cNvSpPr/>
          <p:nvPr/>
        </p:nvSpPr>
        <p:spPr>
          <a:xfrm>
            <a:off x="7543798" y="2992464"/>
            <a:ext cx="3886000" cy="338554"/>
          </a:xfrm>
          <a:prstGeom prst="rect">
            <a:avLst/>
          </a:prstGeom>
        </p:spPr>
        <p:txBody>
          <a:bodyPr wrap="none">
            <a:spAutoFit/>
          </a:bodyPr>
          <a:lstStyle/>
          <a:p>
            <a:r>
              <a:rPr lang="en-GB" sz="1600" b="1" dirty="0">
                <a:solidFill>
                  <a:srgbClr val="1A4774"/>
                </a:solidFill>
                <a:latin typeface="Source Sans Pro" panose="020B0503030403020204" pitchFamily="34" charset="0"/>
                <a:ea typeface="Source Sans Pro" panose="020B0503030403020204" pitchFamily="34" charset="0"/>
              </a:rPr>
              <a:t>Questions around economics / trade / aid</a:t>
            </a:r>
            <a:endParaRPr lang="en-US" sz="1600" b="1" dirty="0">
              <a:solidFill>
                <a:srgbClr val="1A4774"/>
              </a:solidFill>
              <a:latin typeface="Source Sans Pro" panose="020B0503030403020204" pitchFamily="34" charset="0"/>
              <a:ea typeface="Source Sans Pro" panose="020B0503030403020204" pitchFamily="34" charset="0"/>
            </a:endParaRPr>
          </a:p>
        </p:txBody>
      </p:sp>
      <p:sp>
        <p:nvSpPr>
          <p:cNvPr id="31" name="Rectangle 30">
            <a:extLst>
              <a:ext uri="{FF2B5EF4-FFF2-40B4-BE49-F238E27FC236}">
                <a16:creationId xmlns:a16="http://schemas.microsoft.com/office/drawing/2014/main" id="{5831F59D-2717-BB40-A8FE-AC8EC597A830}"/>
              </a:ext>
            </a:extLst>
          </p:cNvPr>
          <p:cNvSpPr/>
          <p:nvPr/>
        </p:nvSpPr>
        <p:spPr>
          <a:xfrm>
            <a:off x="7680525" y="5287740"/>
            <a:ext cx="3584636" cy="584775"/>
          </a:xfrm>
          <a:prstGeom prst="rect">
            <a:avLst/>
          </a:prstGeom>
        </p:spPr>
        <p:txBody>
          <a:bodyPr wrap="none">
            <a:spAutoFit/>
          </a:bodyPr>
          <a:lstStyle/>
          <a:p>
            <a:r>
              <a:rPr lang="en-GB" sz="1600" b="1" dirty="0">
                <a:solidFill>
                  <a:srgbClr val="1A4774"/>
                </a:solidFill>
                <a:latin typeface="Source Sans Pro" panose="020B0503030403020204" pitchFamily="34" charset="0"/>
                <a:ea typeface="Source Sans Pro" panose="020B0503030403020204" pitchFamily="34" charset="0"/>
              </a:rPr>
              <a:t>Questions around gender / sexuality / </a:t>
            </a:r>
          </a:p>
          <a:p>
            <a:r>
              <a:rPr lang="en-GB" sz="1600" b="1" dirty="0">
                <a:solidFill>
                  <a:srgbClr val="1A4774"/>
                </a:solidFill>
                <a:latin typeface="Source Sans Pro" panose="020B0503030403020204" pitchFamily="34" charset="0"/>
                <a:ea typeface="Source Sans Pro" panose="020B0503030403020204" pitchFamily="34" charset="0"/>
              </a:rPr>
              <a:t>race / class etc.</a:t>
            </a:r>
            <a:endParaRPr lang="en-US" sz="1600" b="1" dirty="0">
              <a:solidFill>
                <a:srgbClr val="1A4774"/>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337217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AB3F1D26-2F75-2941-B1D8-0FDAAE6B9146}"/>
              </a:ext>
            </a:extLst>
          </p:cNvPr>
          <p:cNvSpPr/>
          <p:nvPr/>
        </p:nvSpPr>
        <p:spPr>
          <a:xfrm rot="628038">
            <a:off x="9109339" y="-1477388"/>
            <a:ext cx="1320240" cy="13687572"/>
          </a:xfrm>
          <a:prstGeom prst="rect">
            <a:avLst/>
          </a:prstGeom>
          <a:solidFill>
            <a:srgbClr val="1A4775"/>
          </a:solidFill>
        </p:spPr>
      </p:sp>
      <p:sp>
        <p:nvSpPr>
          <p:cNvPr id="5" name="Rectangle 4">
            <a:extLst>
              <a:ext uri="{FF2B5EF4-FFF2-40B4-BE49-F238E27FC236}">
                <a16:creationId xmlns:a16="http://schemas.microsoft.com/office/drawing/2014/main" id="{16473F0B-7502-3848-A037-403A07033480}"/>
              </a:ext>
            </a:extLst>
          </p:cNvPr>
          <p:cNvSpPr/>
          <p:nvPr/>
        </p:nvSpPr>
        <p:spPr>
          <a:xfrm>
            <a:off x="816783" y="1968568"/>
            <a:ext cx="6402715" cy="523220"/>
          </a:xfrm>
          <a:prstGeom prst="rect">
            <a:avLst/>
          </a:prstGeom>
        </p:spPr>
        <p:txBody>
          <a:bodyPr wrap="none">
            <a:spAutoFit/>
          </a:bodyPr>
          <a:lstStyle/>
          <a:p>
            <a:r>
              <a:rPr lang="en-GB" sz="2800" b="1" dirty="0">
                <a:solidFill>
                  <a:srgbClr val="1A4774"/>
                </a:solidFill>
                <a:latin typeface="Source Sans Pro Black" panose="020B0503030403020204" pitchFamily="34" charset="0"/>
                <a:ea typeface="Source Sans Pro Black" panose="020B0503030403020204" pitchFamily="34" charset="0"/>
              </a:rPr>
              <a:t>Activity 1: Development compass rose </a:t>
            </a:r>
            <a:endParaRPr lang="en-US" sz="2800" b="1" dirty="0">
              <a:solidFill>
                <a:srgbClr val="1A4774"/>
              </a:solidFill>
              <a:latin typeface="Source Sans Pro Black" panose="020B0503030403020204" pitchFamily="34" charset="0"/>
              <a:ea typeface="Source Sans Pro Black" panose="020B0503030403020204" pitchFamily="34" charset="0"/>
              <a:cs typeface="Heebo" pitchFamily="2" charset="-79"/>
            </a:endParaRPr>
          </a:p>
        </p:txBody>
      </p:sp>
      <p:sp>
        <p:nvSpPr>
          <p:cNvPr id="6" name="Rectangle 5">
            <a:extLst>
              <a:ext uri="{FF2B5EF4-FFF2-40B4-BE49-F238E27FC236}">
                <a16:creationId xmlns:a16="http://schemas.microsoft.com/office/drawing/2014/main" id="{86B9A3BB-868A-4749-AB5C-7336D680BA08}"/>
              </a:ext>
            </a:extLst>
          </p:cNvPr>
          <p:cNvSpPr/>
          <p:nvPr/>
        </p:nvSpPr>
        <p:spPr>
          <a:xfrm>
            <a:off x="816783" y="2774305"/>
            <a:ext cx="6096000" cy="3170099"/>
          </a:xfrm>
          <a:prstGeom prst="rect">
            <a:avLst/>
          </a:prstGeom>
        </p:spPr>
        <p:txBody>
          <a:bodyPr>
            <a:spAutoFit/>
          </a:bodyPr>
          <a:lstStyle/>
          <a:p>
            <a:r>
              <a:rPr lang="en-GB" sz="2000" dirty="0">
                <a:latin typeface="Source Sans Pro" panose="020B0503030403020204" pitchFamily="34" charset="0"/>
                <a:ea typeface="Source Sans Pro" panose="020B0503030403020204" pitchFamily="34" charset="0"/>
              </a:rPr>
              <a:t>What did the questions reveal for you about poverty in Scotland and in other countries?</a:t>
            </a:r>
          </a:p>
          <a:p>
            <a:endParaRPr lang="en-GB" sz="2000" dirty="0">
              <a:latin typeface="Source Sans Pro" panose="020B0503030403020204" pitchFamily="34" charset="0"/>
              <a:ea typeface="Source Sans Pro" panose="020B0503030403020204" pitchFamily="34" charset="0"/>
            </a:endParaRPr>
          </a:p>
          <a:p>
            <a:r>
              <a:rPr lang="en-GB" sz="2000" dirty="0">
                <a:latin typeface="Source Sans Pro" panose="020B0503030403020204" pitchFamily="34" charset="0"/>
                <a:ea typeface="Source Sans Pro" panose="020B0503030403020204" pitchFamily="34" charset="0"/>
              </a:rPr>
              <a:t>When you think about poverty in Scotland and poverty in other countries do you reflections differ? If so why? </a:t>
            </a:r>
          </a:p>
          <a:p>
            <a:endParaRPr lang="en-GB" sz="2000" dirty="0">
              <a:latin typeface="Source Sans Pro" panose="020B0503030403020204" pitchFamily="34" charset="0"/>
              <a:ea typeface="Source Sans Pro" panose="020B0503030403020204" pitchFamily="34" charset="0"/>
            </a:endParaRPr>
          </a:p>
          <a:p>
            <a:r>
              <a:rPr lang="en-GB" sz="2000" dirty="0">
                <a:latin typeface="Source Sans Pro" panose="020B0503030403020204" pitchFamily="34" charset="0"/>
                <a:ea typeface="Source Sans Pro" panose="020B0503030403020204" pitchFamily="34" charset="0"/>
              </a:rPr>
              <a:t>What are some of the structural inequalities which keep people in poverty both in Scotland and the wider world? </a:t>
            </a:r>
          </a:p>
          <a:p>
            <a:endParaRPr lang="en-GB" sz="2000" dirty="0">
              <a:latin typeface="Source Sans Pro" panose="020B0503030403020204" pitchFamily="34" charset="0"/>
              <a:ea typeface="Source Sans Pro" panose="020B0503030403020204" pitchFamily="34" charset="0"/>
            </a:endParaRPr>
          </a:p>
        </p:txBody>
      </p:sp>
      <p:pic>
        <p:nvPicPr>
          <p:cNvPr id="9" name="Picture 8" descr="A picture containing icon&#10;&#10;Description automatically generated">
            <a:extLst>
              <a:ext uri="{FF2B5EF4-FFF2-40B4-BE49-F238E27FC236}">
                <a16:creationId xmlns:a16="http://schemas.microsoft.com/office/drawing/2014/main" id="{C36E89F1-396A-9E49-B07B-57416516B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22176">
            <a:off x="4520885" y="1064576"/>
            <a:ext cx="9005287" cy="4333572"/>
          </a:xfrm>
          <a:prstGeom prst="rect">
            <a:avLst/>
          </a:prstGeom>
        </p:spPr>
      </p:pic>
      <p:sp>
        <p:nvSpPr>
          <p:cNvPr id="10" name="AutoShape 2">
            <a:extLst>
              <a:ext uri="{FF2B5EF4-FFF2-40B4-BE49-F238E27FC236}">
                <a16:creationId xmlns:a16="http://schemas.microsoft.com/office/drawing/2014/main" id="{15FD6B23-0349-2B48-A95F-79A16A9A377A}"/>
              </a:ext>
            </a:extLst>
          </p:cNvPr>
          <p:cNvSpPr/>
          <p:nvPr/>
        </p:nvSpPr>
        <p:spPr>
          <a:xfrm rot="628038">
            <a:off x="10255882" y="-1136730"/>
            <a:ext cx="1320240" cy="13687572"/>
          </a:xfrm>
          <a:prstGeom prst="rect">
            <a:avLst/>
          </a:prstGeom>
          <a:solidFill>
            <a:srgbClr val="1295D4"/>
          </a:solidFill>
        </p:spPr>
        <p:txBody>
          <a:bodyPr/>
          <a:lstStyle/>
          <a:p>
            <a:endParaRPr lang="en-US" dirty="0"/>
          </a:p>
        </p:txBody>
      </p:sp>
    </p:spTree>
    <p:extLst>
      <p:ext uri="{BB962C8B-B14F-4D97-AF65-F5344CB8AC3E}">
        <p14:creationId xmlns:p14="http://schemas.microsoft.com/office/powerpoint/2010/main" val="3131983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AF736B44-D627-864E-9260-313E560BFCC0}"/>
              </a:ext>
            </a:extLst>
          </p:cNvPr>
          <p:cNvSpPr/>
          <p:nvPr/>
        </p:nvSpPr>
        <p:spPr>
          <a:xfrm>
            <a:off x="4733925" y="0"/>
            <a:ext cx="7458075" cy="6858001"/>
          </a:xfrm>
          <a:prstGeom prst="rect">
            <a:avLst/>
          </a:prstGeom>
          <a:solidFill>
            <a:srgbClr val="1A4774"/>
          </a:solidFill>
        </p:spPr>
      </p:sp>
      <p:sp>
        <p:nvSpPr>
          <p:cNvPr id="5" name="Rectangle 4">
            <a:extLst>
              <a:ext uri="{FF2B5EF4-FFF2-40B4-BE49-F238E27FC236}">
                <a16:creationId xmlns:a16="http://schemas.microsoft.com/office/drawing/2014/main" id="{2473228D-5DA7-9B40-AA0C-5F4A425A7C99}"/>
              </a:ext>
            </a:extLst>
          </p:cNvPr>
          <p:cNvSpPr/>
          <p:nvPr/>
        </p:nvSpPr>
        <p:spPr>
          <a:xfrm>
            <a:off x="5400264" y="2784264"/>
            <a:ext cx="6096000" cy="2554545"/>
          </a:xfrm>
          <a:prstGeom prst="rect">
            <a:avLst/>
          </a:prstGeom>
        </p:spPr>
        <p:txBody>
          <a:bodyPr>
            <a:spAutoFit/>
          </a:bodyPr>
          <a:lstStyle/>
          <a:p>
            <a:r>
              <a:rPr lang="en-GB" sz="2000" b="1" dirty="0">
                <a:solidFill>
                  <a:schemeClr val="bg1"/>
                </a:solidFill>
                <a:latin typeface="Source Sans Pro Black" panose="020B0503030403020204" pitchFamily="34" charset="0"/>
                <a:ea typeface="Source Sans Pro Black" panose="020B0503030403020204" pitchFamily="34" charset="0"/>
              </a:rPr>
              <a:t>Aims</a:t>
            </a:r>
          </a:p>
          <a:p>
            <a:endParaRPr lang="en-GB" sz="2000" dirty="0">
              <a:solidFill>
                <a:schemeClr val="bg1"/>
              </a:solidFill>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GB" sz="2000" dirty="0">
                <a:solidFill>
                  <a:schemeClr val="bg1"/>
                </a:solidFill>
                <a:latin typeface="Source Sans Pro" panose="020B0503030403020204" pitchFamily="34" charset="0"/>
                <a:ea typeface="Source Sans Pro" panose="020B0503030403020204" pitchFamily="34" charset="0"/>
              </a:rPr>
              <a:t>To explore and connect the causes and impacts of poverty and inequality in Scotland and / or in other countries</a:t>
            </a:r>
          </a:p>
          <a:p>
            <a:pPr marL="342900" indent="-342900">
              <a:buFont typeface="Arial" panose="020B0604020202020204" pitchFamily="34" charset="0"/>
              <a:buChar char="•"/>
            </a:pPr>
            <a:r>
              <a:rPr lang="en-GB" sz="2000" dirty="0">
                <a:solidFill>
                  <a:schemeClr val="bg1"/>
                </a:solidFill>
                <a:latin typeface="Source Sans Pro" panose="020B0503030403020204" pitchFamily="34" charset="0"/>
                <a:ea typeface="Source Sans Pro" panose="020B0503030403020204" pitchFamily="34" charset="0"/>
              </a:rPr>
              <a:t>To find creative actions to affect positive change around poverty and inequality in Scotland and / or in other countries  </a:t>
            </a:r>
          </a:p>
        </p:txBody>
      </p:sp>
      <p:sp>
        <p:nvSpPr>
          <p:cNvPr id="6" name="Rectangle 5">
            <a:extLst>
              <a:ext uri="{FF2B5EF4-FFF2-40B4-BE49-F238E27FC236}">
                <a16:creationId xmlns:a16="http://schemas.microsoft.com/office/drawing/2014/main" id="{C4917354-4F30-DC43-99CA-3B21F8ED5A40}"/>
              </a:ext>
            </a:extLst>
          </p:cNvPr>
          <p:cNvSpPr/>
          <p:nvPr/>
        </p:nvSpPr>
        <p:spPr>
          <a:xfrm>
            <a:off x="5400264" y="2187662"/>
            <a:ext cx="3711272" cy="461665"/>
          </a:xfrm>
          <a:prstGeom prst="rect">
            <a:avLst/>
          </a:prstGeom>
        </p:spPr>
        <p:txBody>
          <a:bodyPr wrap="none">
            <a:spAutoFit/>
          </a:bodyPr>
          <a:lstStyle/>
          <a:p>
            <a:r>
              <a:rPr lang="en-US" sz="2400" b="1" dirty="0">
                <a:solidFill>
                  <a:schemeClr val="bg1"/>
                </a:solidFill>
                <a:latin typeface="Source Sans Pro Black" panose="020B0503030403020204" pitchFamily="34" charset="0"/>
                <a:ea typeface="Source Sans Pro Black" panose="020B0503030403020204" pitchFamily="34" charset="0"/>
                <a:cs typeface="Heebo" pitchFamily="2" charset="-79"/>
              </a:rPr>
              <a:t>Activity 2: The issues tree</a:t>
            </a:r>
          </a:p>
        </p:txBody>
      </p:sp>
      <p:pic>
        <p:nvPicPr>
          <p:cNvPr id="12" name="Picture 11" descr="A tree with green leaves&#10;&#10;Description automatically generated with medium confidence">
            <a:extLst>
              <a:ext uri="{FF2B5EF4-FFF2-40B4-BE49-F238E27FC236}">
                <a16:creationId xmlns:a16="http://schemas.microsoft.com/office/drawing/2014/main" id="{88C8AE72-D194-A245-B18A-6F57617E5E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3130" y="1275124"/>
            <a:ext cx="12192000" cy="5867099"/>
          </a:xfrm>
          <a:prstGeom prst="rect">
            <a:avLst/>
          </a:prstGeom>
        </p:spPr>
      </p:pic>
      <p:sp>
        <p:nvSpPr>
          <p:cNvPr id="14" name="Oval 13">
            <a:extLst>
              <a:ext uri="{FF2B5EF4-FFF2-40B4-BE49-F238E27FC236}">
                <a16:creationId xmlns:a16="http://schemas.microsoft.com/office/drawing/2014/main" id="{1DDD587A-D518-9142-9048-5A57F958CEFB}"/>
              </a:ext>
            </a:extLst>
          </p:cNvPr>
          <p:cNvSpPr/>
          <p:nvPr/>
        </p:nvSpPr>
        <p:spPr>
          <a:xfrm>
            <a:off x="9441601" y="221440"/>
            <a:ext cx="2252704" cy="22527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D4AD1E2-0922-A74F-A7EC-28DC79AAB2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7875" y="221440"/>
            <a:ext cx="1489173" cy="2107367"/>
          </a:xfrm>
          <a:prstGeom prst="rect">
            <a:avLst/>
          </a:prstGeom>
        </p:spPr>
      </p:pic>
    </p:spTree>
    <p:extLst>
      <p:ext uri="{BB962C8B-B14F-4D97-AF65-F5344CB8AC3E}">
        <p14:creationId xmlns:p14="http://schemas.microsoft.com/office/powerpoint/2010/main" val="1455845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FAC549-ADFA-0F49-AD66-BA736EF7B909}"/>
              </a:ext>
            </a:extLst>
          </p:cNvPr>
          <p:cNvSpPr>
            <a:spLocks noGrp="1"/>
          </p:cNvSpPr>
          <p:nvPr>
            <p:ph type="title"/>
          </p:nvPr>
        </p:nvSpPr>
        <p:spPr>
          <a:xfrm>
            <a:off x="766011" y="2840954"/>
            <a:ext cx="3711272" cy="588046"/>
          </a:xfrm>
          <a:prstGeom prst="rect">
            <a:avLst/>
          </a:prstGeom>
        </p:spPr>
        <p:txBody>
          <a:bodyPr wrap="none">
            <a:spAutoFit/>
          </a:bodyPr>
          <a:lstStyle/>
          <a:p>
            <a:pPr>
              <a:lnSpc>
                <a:spcPct val="150000"/>
              </a:lnSpc>
            </a:pPr>
            <a:r>
              <a:rPr lang="en-US" sz="2400" b="1" dirty="0">
                <a:solidFill>
                  <a:srgbClr val="1A4775"/>
                </a:solidFill>
                <a:latin typeface="Source Sans Pro Black" panose="020B0503030403020204" pitchFamily="34" charset="0"/>
                <a:ea typeface="Source Sans Pro Black" panose="020B0503030403020204" pitchFamily="34" charset="0"/>
                <a:cs typeface="Heebo" pitchFamily="2" charset="-79"/>
              </a:rPr>
              <a:t>Activity 2: The issues tree</a:t>
            </a:r>
          </a:p>
        </p:txBody>
      </p:sp>
      <p:pic>
        <p:nvPicPr>
          <p:cNvPr id="6" name="Picture 5">
            <a:extLst>
              <a:ext uri="{FF2B5EF4-FFF2-40B4-BE49-F238E27FC236}">
                <a16:creationId xmlns:a16="http://schemas.microsoft.com/office/drawing/2014/main" id="{D02AB3C6-7FBE-3F41-85B9-541A765E6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9253" y="338655"/>
            <a:ext cx="4367589" cy="6180689"/>
          </a:xfrm>
          <a:prstGeom prst="rect">
            <a:avLst/>
          </a:prstGeom>
        </p:spPr>
      </p:pic>
      <p:sp>
        <p:nvSpPr>
          <p:cNvPr id="7" name="Rectangle 6">
            <a:extLst>
              <a:ext uri="{FF2B5EF4-FFF2-40B4-BE49-F238E27FC236}">
                <a16:creationId xmlns:a16="http://schemas.microsoft.com/office/drawing/2014/main" id="{BFA4984F-BF00-544D-A3FF-B5CCB297BBFF}"/>
              </a:ext>
            </a:extLst>
          </p:cNvPr>
          <p:cNvSpPr/>
          <p:nvPr/>
        </p:nvSpPr>
        <p:spPr>
          <a:xfrm>
            <a:off x="0" y="6286500"/>
            <a:ext cx="12192000" cy="571500"/>
          </a:xfrm>
          <a:prstGeom prst="rect">
            <a:avLst/>
          </a:prstGeom>
          <a:solidFill>
            <a:srgbClr val="1A4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6710A11-67A5-4744-AC3E-563B8B85B1FF}"/>
              </a:ext>
            </a:extLst>
          </p:cNvPr>
          <p:cNvSpPr/>
          <p:nvPr/>
        </p:nvSpPr>
        <p:spPr>
          <a:xfrm>
            <a:off x="0" y="0"/>
            <a:ext cx="12192000" cy="571500"/>
          </a:xfrm>
          <a:prstGeom prst="rect">
            <a:avLst/>
          </a:prstGeom>
          <a:solidFill>
            <a:srgbClr val="1A4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8238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5F483741-3D5B-6841-B0CB-51B2D8E71125}"/>
              </a:ext>
            </a:extLst>
          </p:cNvPr>
          <p:cNvSpPr/>
          <p:nvPr/>
        </p:nvSpPr>
        <p:spPr>
          <a:xfrm>
            <a:off x="819570" y="174530"/>
            <a:ext cx="7172325" cy="5996328"/>
          </a:xfrm>
          <a:prstGeom prst="rect">
            <a:avLst/>
          </a:prstGeom>
          <a:noFill/>
          <a:ln w="50800">
            <a:solidFill>
              <a:srgbClr val="208CC0"/>
            </a:solidFill>
          </a:ln>
        </p:spPr>
      </p:sp>
      <p:sp>
        <p:nvSpPr>
          <p:cNvPr id="5" name="Rectangle 4">
            <a:extLst>
              <a:ext uri="{FF2B5EF4-FFF2-40B4-BE49-F238E27FC236}">
                <a16:creationId xmlns:a16="http://schemas.microsoft.com/office/drawing/2014/main" id="{DBAE5363-1B78-484A-9D5E-7838BC4ED244}"/>
              </a:ext>
            </a:extLst>
          </p:cNvPr>
          <p:cNvSpPr/>
          <p:nvPr/>
        </p:nvSpPr>
        <p:spPr>
          <a:xfrm>
            <a:off x="1163010" y="2076236"/>
            <a:ext cx="3711272" cy="588046"/>
          </a:xfrm>
          <a:prstGeom prst="rect">
            <a:avLst/>
          </a:prstGeom>
        </p:spPr>
        <p:txBody>
          <a:bodyPr wrap="none">
            <a:spAutoFit/>
          </a:bodyPr>
          <a:lstStyle/>
          <a:p>
            <a:pPr algn="ctr">
              <a:lnSpc>
                <a:spcPct val="150000"/>
              </a:lnSpc>
            </a:pPr>
            <a:r>
              <a:rPr lang="en-US" sz="2400" b="1" dirty="0">
                <a:solidFill>
                  <a:srgbClr val="1A4775"/>
                </a:solidFill>
                <a:latin typeface="Source Sans Pro Black" panose="020B0503030403020204" pitchFamily="34" charset="0"/>
                <a:ea typeface="Source Sans Pro Black" panose="020B0503030403020204" pitchFamily="34" charset="0"/>
                <a:cs typeface="Heebo" pitchFamily="2" charset="-79"/>
              </a:rPr>
              <a:t>Activity 2: The issues tree</a:t>
            </a:r>
          </a:p>
        </p:txBody>
      </p:sp>
      <p:sp>
        <p:nvSpPr>
          <p:cNvPr id="6" name="Rectangle 5">
            <a:extLst>
              <a:ext uri="{FF2B5EF4-FFF2-40B4-BE49-F238E27FC236}">
                <a16:creationId xmlns:a16="http://schemas.microsoft.com/office/drawing/2014/main" id="{4E08CCDD-9BE8-A44E-8C02-C1D33825D0F5}"/>
              </a:ext>
            </a:extLst>
          </p:cNvPr>
          <p:cNvSpPr/>
          <p:nvPr/>
        </p:nvSpPr>
        <p:spPr>
          <a:xfrm>
            <a:off x="1115716" y="2879600"/>
            <a:ext cx="6349409" cy="1631216"/>
          </a:xfrm>
          <a:prstGeom prst="rect">
            <a:avLst/>
          </a:prstGeom>
        </p:spPr>
        <p:txBody>
          <a:bodyPr wrap="square">
            <a:spAutoFit/>
          </a:bodyPr>
          <a:lstStyle/>
          <a:p>
            <a:pPr marL="342900" indent="-342900">
              <a:buFont typeface="Arial" panose="020B0604020202020204" pitchFamily="34" charset="0"/>
              <a:buChar char="•"/>
            </a:pPr>
            <a:r>
              <a:rPr lang="en-GB" sz="2000" dirty="0"/>
              <a:t>What needs to happen to get from root problem to solution? </a:t>
            </a:r>
          </a:p>
          <a:p>
            <a:pPr marL="342900" indent="-342900">
              <a:buFont typeface="Arial" panose="020B0604020202020204" pitchFamily="34" charset="0"/>
              <a:buChar char="•"/>
            </a:pPr>
            <a:r>
              <a:rPr lang="en-GB" sz="2000" dirty="0"/>
              <a:t>What role can you play? </a:t>
            </a:r>
          </a:p>
          <a:p>
            <a:pPr marL="342900" indent="-342900">
              <a:buFont typeface="Arial" panose="020B0604020202020204" pitchFamily="34" charset="0"/>
              <a:buChar char="•"/>
            </a:pPr>
            <a:r>
              <a:rPr lang="en-GB" sz="2000" dirty="0"/>
              <a:t>What role can the NHS play? </a:t>
            </a:r>
          </a:p>
          <a:p>
            <a:pPr marL="342900" indent="-342900">
              <a:buFont typeface="Arial" panose="020B0604020202020204" pitchFamily="34" charset="0"/>
              <a:buChar char="•"/>
            </a:pPr>
            <a:endParaRPr lang="en-GB" sz="2000" dirty="0"/>
          </a:p>
        </p:txBody>
      </p:sp>
      <p:pic>
        <p:nvPicPr>
          <p:cNvPr id="11" name="Picture 10" descr="A tree with green leaves&#10;&#10;Description automatically generated with medium confidence">
            <a:extLst>
              <a:ext uri="{FF2B5EF4-FFF2-40B4-BE49-F238E27FC236}">
                <a16:creationId xmlns:a16="http://schemas.microsoft.com/office/drawing/2014/main" id="{2C906EEA-C3CB-5D4A-8423-C2D8FBA16D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0234" y="1704103"/>
            <a:ext cx="11336561" cy="5455440"/>
          </a:xfrm>
          <a:prstGeom prst="rect">
            <a:avLst/>
          </a:prstGeom>
        </p:spPr>
      </p:pic>
    </p:spTree>
    <p:extLst>
      <p:ext uri="{BB962C8B-B14F-4D97-AF65-F5344CB8AC3E}">
        <p14:creationId xmlns:p14="http://schemas.microsoft.com/office/powerpoint/2010/main" val="3617457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A401D925-87FD-D646-9411-3A6E59CF1FC3}"/>
              </a:ext>
            </a:extLst>
          </p:cNvPr>
          <p:cNvSpPr/>
          <p:nvPr/>
        </p:nvSpPr>
        <p:spPr>
          <a:xfrm>
            <a:off x="831445" y="-133479"/>
            <a:ext cx="7172325" cy="5605692"/>
          </a:xfrm>
          <a:prstGeom prst="rect">
            <a:avLst/>
          </a:prstGeom>
          <a:solidFill>
            <a:srgbClr val="1A4775"/>
          </a:solidFill>
          <a:ln w="50800">
            <a:noFill/>
          </a:ln>
        </p:spPr>
      </p:sp>
      <p:sp>
        <p:nvSpPr>
          <p:cNvPr id="5" name="Rectangle 4">
            <a:extLst>
              <a:ext uri="{FF2B5EF4-FFF2-40B4-BE49-F238E27FC236}">
                <a16:creationId xmlns:a16="http://schemas.microsoft.com/office/drawing/2014/main" id="{C83E2F4A-3DC7-584C-BAFF-A84D55D7B021}"/>
              </a:ext>
            </a:extLst>
          </p:cNvPr>
          <p:cNvSpPr/>
          <p:nvPr/>
        </p:nvSpPr>
        <p:spPr>
          <a:xfrm>
            <a:off x="1207183" y="1666256"/>
            <a:ext cx="4288354" cy="588046"/>
          </a:xfrm>
          <a:prstGeom prst="rect">
            <a:avLst/>
          </a:prstGeom>
        </p:spPr>
        <p:txBody>
          <a:bodyPr wrap="none">
            <a:spAutoFit/>
          </a:bodyPr>
          <a:lstStyle/>
          <a:p>
            <a:pPr algn="ctr">
              <a:lnSpc>
                <a:spcPct val="150000"/>
              </a:lnSpc>
            </a:pPr>
            <a:r>
              <a:rPr lang="en-GB" sz="2400" b="1" dirty="0">
                <a:solidFill>
                  <a:schemeClr val="bg1"/>
                </a:solidFill>
                <a:latin typeface="Source Sans Pro Black" panose="020B0503030403020204" pitchFamily="34" charset="0"/>
                <a:ea typeface="Source Sans Pro Black" panose="020B0503030403020204" pitchFamily="34" charset="0"/>
              </a:rPr>
              <a:t>Activity 3: Health inequalities</a:t>
            </a:r>
            <a:endParaRPr lang="en-US" sz="2400" b="1" dirty="0">
              <a:solidFill>
                <a:schemeClr val="bg1"/>
              </a:solidFill>
              <a:latin typeface="Source Sans Pro Black" panose="020B0503030403020204" pitchFamily="34" charset="0"/>
              <a:ea typeface="Source Sans Pro Black" panose="020B0503030403020204" pitchFamily="34" charset="0"/>
              <a:cs typeface="Heebo" pitchFamily="2" charset="-79"/>
            </a:endParaRPr>
          </a:p>
        </p:txBody>
      </p:sp>
      <p:sp>
        <p:nvSpPr>
          <p:cNvPr id="6" name="Rectangle 5">
            <a:extLst>
              <a:ext uri="{FF2B5EF4-FFF2-40B4-BE49-F238E27FC236}">
                <a16:creationId xmlns:a16="http://schemas.microsoft.com/office/drawing/2014/main" id="{EBA9BAB9-FED0-CB4A-A9A2-3EA180CAEDFE}"/>
              </a:ext>
            </a:extLst>
          </p:cNvPr>
          <p:cNvSpPr/>
          <p:nvPr/>
        </p:nvSpPr>
        <p:spPr>
          <a:xfrm>
            <a:off x="1207183" y="2401462"/>
            <a:ext cx="6420847" cy="1754326"/>
          </a:xfrm>
          <a:prstGeom prst="rect">
            <a:avLst/>
          </a:prstGeom>
        </p:spPr>
        <p:txBody>
          <a:bodyPr wrap="square">
            <a:spAutoFit/>
          </a:bodyPr>
          <a:lstStyle/>
          <a:p>
            <a:r>
              <a:rPr lang="en-GB" b="1" dirty="0">
                <a:solidFill>
                  <a:schemeClr val="bg1"/>
                </a:solidFill>
                <a:latin typeface="Source Sans Pro Black" panose="020B0503030403020204" pitchFamily="34" charset="0"/>
                <a:ea typeface="Source Sans Pro Black" panose="020B0503030403020204" pitchFamily="34" charset="0"/>
              </a:rPr>
              <a:t>Aims</a:t>
            </a:r>
          </a:p>
          <a:p>
            <a:endParaRPr lang="en-GB" dirty="0">
              <a:solidFill>
                <a:schemeClr val="bg1"/>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GB" dirty="0">
                <a:solidFill>
                  <a:schemeClr val="bg1"/>
                </a:solidFill>
                <a:latin typeface="Source Sans Pro" panose="020B0503030403020204" pitchFamily="34" charset="0"/>
                <a:ea typeface="Source Sans Pro" panose="020B0503030403020204" pitchFamily="34" charset="0"/>
              </a:rPr>
              <a:t>To reflect on understanding around the causes of health inequalities</a:t>
            </a:r>
          </a:p>
          <a:p>
            <a:pPr marL="285750" indent="-285750">
              <a:buFont typeface="Arial" panose="020B0604020202020204" pitchFamily="34" charset="0"/>
              <a:buChar char="•"/>
            </a:pPr>
            <a:r>
              <a:rPr lang="en-GB" dirty="0">
                <a:solidFill>
                  <a:schemeClr val="bg1"/>
                </a:solidFill>
                <a:latin typeface="Source Sans Pro" panose="020B0503030403020204" pitchFamily="34" charset="0"/>
                <a:ea typeface="Source Sans Pro" panose="020B0503030403020204" pitchFamily="34" charset="0"/>
              </a:rPr>
              <a:t>To consider the role NHS practitioners can play in challenging understanding and practise around health inequalities </a:t>
            </a:r>
          </a:p>
        </p:txBody>
      </p:sp>
      <p:pic>
        <p:nvPicPr>
          <p:cNvPr id="9" name="Picture 8" descr="A picture containing icon&#10;&#10;Description automatically generated">
            <a:extLst>
              <a:ext uri="{FF2B5EF4-FFF2-40B4-BE49-F238E27FC236}">
                <a16:creationId xmlns:a16="http://schemas.microsoft.com/office/drawing/2014/main" id="{FB01CE20-A1E6-1445-A94A-E9DC5FD102D0}"/>
              </a:ext>
            </a:extLst>
          </p:cNvPr>
          <p:cNvPicPr>
            <a:picLocks noChangeAspect="1"/>
          </p:cNvPicPr>
          <p:nvPr/>
        </p:nvPicPr>
        <p:blipFill>
          <a:blip r:embed="rId2"/>
          <a:stretch>
            <a:fillRect/>
          </a:stretch>
        </p:blipFill>
        <p:spPr>
          <a:xfrm>
            <a:off x="7782408" y="2195961"/>
            <a:ext cx="5273183" cy="5273183"/>
          </a:xfrm>
          <a:prstGeom prst="rect">
            <a:avLst/>
          </a:prstGeom>
        </p:spPr>
      </p:pic>
    </p:spTree>
    <p:extLst>
      <p:ext uri="{BB962C8B-B14F-4D97-AF65-F5344CB8AC3E}">
        <p14:creationId xmlns:p14="http://schemas.microsoft.com/office/powerpoint/2010/main" val="3979902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vector graphics&#10;&#10;Description automatically generated">
            <a:extLst>
              <a:ext uri="{FF2B5EF4-FFF2-40B4-BE49-F238E27FC236}">
                <a16:creationId xmlns:a16="http://schemas.microsoft.com/office/drawing/2014/main" id="{3572E1E6-CE73-AE4C-A3C1-337BD7ED7C82}"/>
              </a:ext>
            </a:extLst>
          </p:cNvPr>
          <p:cNvPicPr>
            <a:picLocks noChangeAspect="1"/>
          </p:cNvPicPr>
          <p:nvPr/>
        </p:nvPicPr>
        <p:blipFill>
          <a:blip r:embed="rId5">
            <a:alphaModFix amt="22000"/>
          </a:blip>
          <a:stretch>
            <a:fillRect/>
          </a:stretch>
        </p:blipFill>
        <p:spPr>
          <a:xfrm rot="21311164">
            <a:off x="-2792340" y="1761055"/>
            <a:ext cx="9210907" cy="4432522"/>
          </a:xfrm>
          <a:prstGeom prst="rect">
            <a:avLst/>
          </a:prstGeom>
        </p:spPr>
      </p:pic>
      <p:pic>
        <p:nvPicPr>
          <p:cNvPr id="10" name="Picture 9" descr="A picture containing vector graphics&#10;&#10;Description automatically generated">
            <a:extLst>
              <a:ext uri="{FF2B5EF4-FFF2-40B4-BE49-F238E27FC236}">
                <a16:creationId xmlns:a16="http://schemas.microsoft.com/office/drawing/2014/main" id="{081B9629-A488-1B46-8B0B-FF049FDC9C5B}"/>
              </a:ext>
            </a:extLst>
          </p:cNvPr>
          <p:cNvPicPr>
            <a:picLocks noChangeAspect="1"/>
          </p:cNvPicPr>
          <p:nvPr/>
        </p:nvPicPr>
        <p:blipFill>
          <a:blip r:embed="rId5">
            <a:alphaModFix amt="22000"/>
          </a:blip>
          <a:stretch>
            <a:fillRect/>
          </a:stretch>
        </p:blipFill>
        <p:spPr>
          <a:xfrm rot="10800000">
            <a:off x="2142893" y="1142545"/>
            <a:ext cx="9210907" cy="4432522"/>
          </a:xfrm>
          <a:prstGeom prst="rect">
            <a:avLst/>
          </a:prstGeom>
        </p:spPr>
      </p:pic>
      <p:pic>
        <p:nvPicPr>
          <p:cNvPr id="7" name="Picture 6" descr="Text&#10;&#10;Description automatically generated">
            <a:extLst>
              <a:ext uri="{FF2B5EF4-FFF2-40B4-BE49-F238E27FC236}">
                <a16:creationId xmlns:a16="http://schemas.microsoft.com/office/drawing/2014/main" id="{C68C6F04-D751-A94A-8B55-58CBF1D6BE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746" y="911993"/>
            <a:ext cx="6746006" cy="3246348"/>
          </a:xfrm>
          <a:prstGeom prst="rect">
            <a:avLst/>
          </a:prstGeom>
        </p:spPr>
      </p:pic>
      <p:sp>
        <p:nvSpPr>
          <p:cNvPr id="2" name="Title 1"/>
          <p:cNvSpPr>
            <a:spLocks noGrp="1"/>
          </p:cNvSpPr>
          <p:nvPr>
            <p:ph type="title"/>
          </p:nvPr>
        </p:nvSpPr>
        <p:spPr>
          <a:xfrm>
            <a:off x="499746" y="385312"/>
            <a:ext cx="10515600" cy="1325563"/>
          </a:xfrm>
        </p:spPr>
        <p:txBody>
          <a:bodyPr>
            <a:normAutofit/>
          </a:bodyPr>
          <a:lstStyle/>
          <a:p>
            <a:r>
              <a:rPr lang="en-GB" sz="2400" b="1" dirty="0">
                <a:solidFill>
                  <a:srgbClr val="1A4774"/>
                </a:solidFill>
                <a:latin typeface="Source Sans Pro Black" panose="020B0503030403020204" pitchFamily="34" charset="0"/>
                <a:ea typeface="Source Sans Pro Black" panose="020B0503030403020204" pitchFamily="34" charset="0"/>
              </a:rPr>
              <a:t>Activity 3: Health inequalities</a:t>
            </a:r>
          </a:p>
        </p:txBody>
      </p:sp>
      <p:sp>
        <p:nvSpPr>
          <p:cNvPr id="8" name="Rectangle 7">
            <a:extLst>
              <a:ext uri="{FF2B5EF4-FFF2-40B4-BE49-F238E27FC236}">
                <a16:creationId xmlns:a16="http://schemas.microsoft.com/office/drawing/2014/main" id="{91C73590-28CD-BF41-8FB7-03485DDDC9CD}"/>
              </a:ext>
            </a:extLst>
          </p:cNvPr>
          <p:cNvSpPr/>
          <p:nvPr/>
        </p:nvSpPr>
        <p:spPr>
          <a:xfrm>
            <a:off x="0" y="6286500"/>
            <a:ext cx="12192000" cy="571500"/>
          </a:xfrm>
          <a:prstGeom prst="rect">
            <a:avLst/>
          </a:prstGeom>
          <a:solidFill>
            <a:srgbClr val="1A4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6AEF642-7D7B-D341-BA83-A4C9D9324C3C}"/>
              </a:ext>
            </a:extLst>
          </p:cNvPr>
          <p:cNvSpPr/>
          <p:nvPr/>
        </p:nvSpPr>
        <p:spPr>
          <a:xfrm>
            <a:off x="0" y="0"/>
            <a:ext cx="12192000" cy="571500"/>
          </a:xfrm>
          <a:prstGeom prst="rect">
            <a:avLst/>
          </a:prstGeom>
          <a:solidFill>
            <a:srgbClr val="1A4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yt5s.com-On contrasting life expectancy in Glasgow | NHS Health Scotland.mp4" descr="yt5s.com-On contrasting life expectancy in Glasgow | NHS Health Scotland.mp4">
            <a:hlinkClick r:id="" action="ppaction://media"/>
            <a:extLst>
              <a:ext uri="{FF2B5EF4-FFF2-40B4-BE49-F238E27FC236}">
                <a16:creationId xmlns:a16="http://schemas.microsoft.com/office/drawing/2014/main" id="{D2A084AB-3083-C147-8164-F982AF79560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096000" y="2862209"/>
            <a:ext cx="6087629" cy="3424291"/>
          </a:xfrm>
          <a:prstGeom prst="rect">
            <a:avLst/>
          </a:prstGeom>
        </p:spPr>
      </p:pic>
      <p:sp>
        <p:nvSpPr>
          <p:cNvPr id="5" name="TextBox 4">
            <a:extLst>
              <a:ext uri="{FF2B5EF4-FFF2-40B4-BE49-F238E27FC236}">
                <a16:creationId xmlns:a16="http://schemas.microsoft.com/office/drawing/2014/main" id="{EF501EDD-C35B-1946-AA5B-A8D06DA86005}"/>
              </a:ext>
            </a:extLst>
          </p:cNvPr>
          <p:cNvSpPr txBox="1"/>
          <p:nvPr/>
        </p:nvSpPr>
        <p:spPr>
          <a:xfrm>
            <a:off x="6096000" y="6045809"/>
            <a:ext cx="7357403" cy="415498"/>
          </a:xfrm>
          <a:prstGeom prst="rect">
            <a:avLst/>
          </a:prstGeom>
          <a:noFill/>
        </p:spPr>
        <p:txBody>
          <a:bodyPr wrap="square" rtlCol="0">
            <a:spAutoFit/>
          </a:bodyPr>
          <a:lstStyle/>
          <a:p>
            <a:r>
              <a:rPr lang="en-US" sz="1050" b="1" dirty="0">
                <a:solidFill>
                  <a:schemeClr val="bg1"/>
                </a:solidFill>
              </a:rPr>
              <a:t>Source: </a:t>
            </a:r>
            <a:r>
              <a:rPr lang="en-GB" sz="1050" b="1" dirty="0">
                <a:solidFill>
                  <a:schemeClr val="bg1"/>
                </a:solidFill>
              </a:rPr>
              <a:t>Spotlight on life expectancy and tackling health divide | ITN &amp; Health Scotland video</a:t>
            </a:r>
          </a:p>
          <a:p>
            <a:endParaRPr lang="en-US" sz="1050" b="1" dirty="0">
              <a:solidFill>
                <a:schemeClr val="bg1"/>
              </a:solidFill>
            </a:endParaRPr>
          </a:p>
        </p:txBody>
      </p:sp>
    </p:spTree>
    <p:extLst>
      <p:ext uri="{BB962C8B-B14F-4D97-AF65-F5344CB8AC3E}">
        <p14:creationId xmlns:p14="http://schemas.microsoft.com/office/powerpoint/2010/main" val="135687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93083471-3EB4-304E-B49D-CBACCA5EFE05}"/>
              </a:ext>
            </a:extLst>
          </p:cNvPr>
          <p:cNvSpPr/>
          <p:nvPr/>
        </p:nvSpPr>
        <p:spPr>
          <a:xfrm>
            <a:off x="0" y="0"/>
            <a:ext cx="7458075" cy="6858001"/>
          </a:xfrm>
          <a:prstGeom prst="rect">
            <a:avLst/>
          </a:prstGeom>
          <a:solidFill>
            <a:srgbClr val="1A4775"/>
          </a:solidFill>
        </p:spPr>
      </p:sp>
      <p:sp>
        <p:nvSpPr>
          <p:cNvPr id="5" name="Rectangle 4">
            <a:extLst>
              <a:ext uri="{FF2B5EF4-FFF2-40B4-BE49-F238E27FC236}">
                <a16:creationId xmlns:a16="http://schemas.microsoft.com/office/drawing/2014/main" id="{B56C59F9-C8B2-C948-86FB-D8E6BA3AF95D}"/>
              </a:ext>
            </a:extLst>
          </p:cNvPr>
          <p:cNvSpPr/>
          <p:nvPr/>
        </p:nvSpPr>
        <p:spPr>
          <a:xfrm>
            <a:off x="666749" y="1859339"/>
            <a:ext cx="6096000" cy="3139321"/>
          </a:xfrm>
          <a:prstGeom prst="rect">
            <a:avLst/>
          </a:prstGeom>
        </p:spPr>
        <p:txBody>
          <a:bodyPr>
            <a:spAutoFit/>
          </a:bodyPr>
          <a:lstStyle/>
          <a:p>
            <a:r>
              <a:rPr lang="en-GB" b="1" dirty="0">
                <a:solidFill>
                  <a:schemeClr val="bg1"/>
                </a:solidFill>
                <a:latin typeface="Source Sans Pro" panose="020B0503030403020204" pitchFamily="34" charset="0"/>
                <a:ea typeface="Source Sans Pro" panose="020B0503030403020204" pitchFamily="34" charset="0"/>
              </a:rPr>
              <a:t>Overview of  SDG 1: No poverty and SDG 10: Reduced inequalities</a:t>
            </a:r>
          </a:p>
          <a:p>
            <a:endParaRPr lang="en-GB" dirty="0">
              <a:solidFill>
                <a:schemeClr val="bg1"/>
              </a:solidFill>
              <a:latin typeface="Source Sans Pro" panose="020B0503030403020204" pitchFamily="34" charset="0"/>
              <a:ea typeface="Source Sans Pro" panose="020B0503030403020204" pitchFamily="34" charset="0"/>
            </a:endParaRPr>
          </a:p>
          <a:p>
            <a:r>
              <a:rPr lang="en-GB" dirty="0">
                <a:solidFill>
                  <a:schemeClr val="bg1"/>
                </a:solidFill>
                <a:latin typeface="Source Sans Pro" panose="020B0503030403020204" pitchFamily="34" charset="0"/>
                <a:ea typeface="Source Sans Pro" panose="020B0503030403020204" pitchFamily="34" charset="0"/>
              </a:rPr>
              <a:t>Starter 1: </a:t>
            </a:r>
            <a:r>
              <a:rPr lang="en-GB" dirty="0" err="1">
                <a:solidFill>
                  <a:schemeClr val="bg1"/>
                </a:solidFill>
                <a:latin typeface="Source Sans Pro" panose="020B0503030403020204" pitchFamily="34" charset="0"/>
                <a:ea typeface="Source Sans Pro" panose="020B0503030403020204" pitchFamily="34" charset="0"/>
              </a:rPr>
              <a:t>Gapminder</a:t>
            </a:r>
            <a:r>
              <a:rPr lang="en-GB" dirty="0">
                <a:solidFill>
                  <a:schemeClr val="bg1"/>
                </a:solidFill>
                <a:latin typeface="Source Sans Pro" panose="020B0503030403020204" pitchFamily="34" charset="0"/>
                <a:ea typeface="Source Sans Pro" panose="020B0503030403020204" pitchFamily="34" charset="0"/>
              </a:rPr>
              <a:t> quiz</a:t>
            </a:r>
          </a:p>
          <a:p>
            <a:r>
              <a:rPr lang="en-GB" dirty="0">
                <a:solidFill>
                  <a:schemeClr val="bg1"/>
                </a:solidFill>
                <a:latin typeface="Source Sans Pro" panose="020B0503030403020204" pitchFamily="34" charset="0"/>
                <a:ea typeface="Source Sans Pro" panose="020B0503030403020204" pitchFamily="34" charset="0"/>
              </a:rPr>
              <a:t>Starter 2: If the world were a village of 100 people</a:t>
            </a:r>
          </a:p>
          <a:p>
            <a:endParaRPr lang="en-GB" dirty="0">
              <a:solidFill>
                <a:schemeClr val="bg1"/>
              </a:solidFill>
              <a:latin typeface="Source Sans Pro" panose="020B0503030403020204" pitchFamily="34" charset="0"/>
              <a:ea typeface="Source Sans Pro" panose="020B0503030403020204" pitchFamily="34" charset="0"/>
            </a:endParaRPr>
          </a:p>
          <a:p>
            <a:r>
              <a:rPr lang="en-GB" dirty="0">
                <a:solidFill>
                  <a:schemeClr val="bg1"/>
                </a:solidFill>
                <a:latin typeface="Source Sans Pro" panose="020B0503030403020204" pitchFamily="34" charset="0"/>
                <a:ea typeface="Source Sans Pro" panose="020B0503030403020204" pitchFamily="34" charset="0"/>
              </a:rPr>
              <a:t>Activity 1: The Development Compass Rose</a:t>
            </a:r>
          </a:p>
          <a:p>
            <a:r>
              <a:rPr lang="en-GB" dirty="0">
                <a:solidFill>
                  <a:schemeClr val="bg1"/>
                </a:solidFill>
                <a:latin typeface="Source Sans Pro" panose="020B0503030403020204" pitchFamily="34" charset="0"/>
                <a:ea typeface="Source Sans Pro" panose="020B0503030403020204" pitchFamily="34" charset="0"/>
              </a:rPr>
              <a:t>Activity 2: The issues tree</a:t>
            </a:r>
          </a:p>
          <a:p>
            <a:r>
              <a:rPr lang="en-GB" dirty="0">
                <a:solidFill>
                  <a:schemeClr val="bg1"/>
                </a:solidFill>
                <a:latin typeface="Source Sans Pro" panose="020B0503030403020204" pitchFamily="34" charset="0"/>
                <a:ea typeface="Source Sans Pro" panose="020B0503030403020204" pitchFamily="34" charset="0"/>
              </a:rPr>
              <a:t>Activity 3: Health inequalities </a:t>
            </a:r>
          </a:p>
          <a:p>
            <a:endParaRPr lang="en-GB" dirty="0">
              <a:solidFill>
                <a:schemeClr val="bg1"/>
              </a:solidFill>
              <a:latin typeface="Source Sans Pro" panose="020B0503030403020204" pitchFamily="34" charset="0"/>
              <a:ea typeface="Source Sans Pro" panose="020B0503030403020204" pitchFamily="34" charset="0"/>
            </a:endParaRPr>
          </a:p>
          <a:p>
            <a:r>
              <a:rPr lang="en-GB" dirty="0">
                <a:solidFill>
                  <a:schemeClr val="bg1"/>
                </a:solidFill>
                <a:latin typeface="Source Sans Pro" panose="020B0503030403020204" pitchFamily="34" charset="0"/>
                <a:ea typeface="Source Sans Pro" panose="020B0503030403020204" pitchFamily="34" charset="0"/>
              </a:rPr>
              <a:t>Think, act, reflect </a:t>
            </a:r>
          </a:p>
        </p:txBody>
      </p:sp>
      <p:sp>
        <p:nvSpPr>
          <p:cNvPr id="6" name="Rectangle 5">
            <a:extLst>
              <a:ext uri="{FF2B5EF4-FFF2-40B4-BE49-F238E27FC236}">
                <a16:creationId xmlns:a16="http://schemas.microsoft.com/office/drawing/2014/main" id="{B3EC1D25-1CB5-DA4D-83C8-177135039785}"/>
              </a:ext>
            </a:extLst>
          </p:cNvPr>
          <p:cNvSpPr/>
          <p:nvPr/>
        </p:nvSpPr>
        <p:spPr>
          <a:xfrm>
            <a:off x="666749" y="864172"/>
            <a:ext cx="4055919" cy="523220"/>
          </a:xfrm>
          <a:prstGeom prst="rect">
            <a:avLst/>
          </a:prstGeom>
        </p:spPr>
        <p:txBody>
          <a:bodyPr wrap="none">
            <a:spAutoFit/>
          </a:bodyPr>
          <a:lstStyle/>
          <a:p>
            <a:r>
              <a:rPr lang="en-US" sz="2800" b="1" dirty="0">
                <a:solidFill>
                  <a:schemeClr val="bg1"/>
                </a:solidFill>
                <a:latin typeface="Source Sans Pro Black" panose="020B0503030403020204" pitchFamily="34" charset="0"/>
                <a:ea typeface="Source Sans Pro Black" panose="020B0503030403020204" pitchFamily="34" charset="0"/>
                <a:cs typeface="Heebo" pitchFamily="2" charset="-79"/>
              </a:rPr>
              <a:t>What is in the workshop</a:t>
            </a:r>
          </a:p>
        </p:txBody>
      </p:sp>
      <p:pic>
        <p:nvPicPr>
          <p:cNvPr id="14" name="Picture 13" descr="Icon&#10;&#10;Description automatically generated">
            <a:extLst>
              <a:ext uri="{FF2B5EF4-FFF2-40B4-BE49-F238E27FC236}">
                <a16:creationId xmlns:a16="http://schemas.microsoft.com/office/drawing/2014/main" id="{88B3A148-353B-DF44-ABEB-098C6D7D5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2668" y="2086236"/>
            <a:ext cx="8288977" cy="4662550"/>
          </a:xfrm>
          <a:prstGeom prst="rect">
            <a:avLst/>
          </a:prstGeom>
        </p:spPr>
      </p:pic>
      <p:pic>
        <p:nvPicPr>
          <p:cNvPr id="15" name="Picture 14" descr="Icon&#10;&#10;Description automatically generated">
            <a:extLst>
              <a:ext uri="{FF2B5EF4-FFF2-40B4-BE49-F238E27FC236}">
                <a16:creationId xmlns:a16="http://schemas.microsoft.com/office/drawing/2014/main" id="{4046910B-39D9-F349-8E5D-23E2CDBC01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4824" y="-338309"/>
            <a:ext cx="5646470" cy="3176140"/>
          </a:xfrm>
          <a:prstGeom prst="rect">
            <a:avLst/>
          </a:prstGeom>
        </p:spPr>
      </p:pic>
    </p:spTree>
    <p:extLst>
      <p:ext uri="{BB962C8B-B14F-4D97-AF65-F5344CB8AC3E}">
        <p14:creationId xmlns:p14="http://schemas.microsoft.com/office/powerpoint/2010/main" val="4248787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B5EC245C-D9E1-0F4E-AF6B-95AB5959A6A5}"/>
              </a:ext>
            </a:extLst>
          </p:cNvPr>
          <p:cNvSpPr/>
          <p:nvPr/>
        </p:nvSpPr>
        <p:spPr>
          <a:xfrm>
            <a:off x="831445" y="-133479"/>
            <a:ext cx="7172325" cy="5996328"/>
          </a:xfrm>
          <a:prstGeom prst="rect">
            <a:avLst/>
          </a:prstGeom>
          <a:noFill/>
          <a:ln w="50800">
            <a:solidFill>
              <a:srgbClr val="208CC0"/>
            </a:solidFill>
          </a:ln>
        </p:spPr>
      </p:sp>
      <p:sp>
        <p:nvSpPr>
          <p:cNvPr id="5" name="Rectangle 4">
            <a:extLst>
              <a:ext uri="{FF2B5EF4-FFF2-40B4-BE49-F238E27FC236}">
                <a16:creationId xmlns:a16="http://schemas.microsoft.com/office/drawing/2014/main" id="{68A519A2-FB9A-E04A-9F52-EF14CAD457ED}"/>
              </a:ext>
            </a:extLst>
          </p:cNvPr>
          <p:cNvSpPr/>
          <p:nvPr/>
        </p:nvSpPr>
        <p:spPr>
          <a:xfrm>
            <a:off x="1156290" y="1418027"/>
            <a:ext cx="4288354" cy="588046"/>
          </a:xfrm>
          <a:prstGeom prst="rect">
            <a:avLst/>
          </a:prstGeom>
        </p:spPr>
        <p:txBody>
          <a:bodyPr wrap="none">
            <a:spAutoFit/>
          </a:bodyPr>
          <a:lstStyle/>
          <a:p>
            <a:pPr algn="ctr">
              <a:lnSpc>
                <a:spcPct val="150000"/>
              </a:lnSpc>
            </a:pPr>
            <a:r>
              <a:rPr lang="en-US" sz="2400" b="1" dirty="0">
                <a:solidFill>
                  <a:srgbClr val="1A4775"/>
                </a:solidFill>
                <a:latin typeface="Source Sans Pro Black" panose="020B0503030403020204" pitchFamily="34" charset="0"/>
                <a:ea typeface="Source Sans Pro Black" panose="020B0503030403020204" pitchFamily="34" charset="0"/>
                <a:cs typeface="Heebo" pitchFamily="2" charset="-79"/>
              </a:rPr>
              <a:t>Activity 3: Health inequalities</a:t>
            </a:r>
          </a:p>
        </p:txBody>
      </p:sp>
      <p:sp>
        <p:nvSpPr>
          <p:cNvPr id="6" name="Rectangle 5">
            <a:extLst>
              <a:ext uri="{FF2B5EF4-FFF2-40B4-BE49-F238E27FC236}">
                <a16:creationId xmlns:a16="http://schemas.microsoft.com/office/drawing/2014/main" id="{E41A18F3-A624-EB4B-9202-46B6F68F7871}"/>
              </a:ext>
            </a:extLst>
          </p:cNvPr>
          <p:cNvSpPr/>
          <p:nvPr/>
        </p:nvSpPr>
        <p:spPr>
          <a:xfrm>
            <a:off x="1156290" y="2174206"/>
            <a:ext cx="6349409" cy="3170099"/>
          </a:xfrm>
          <a:prstGeom prst="rect">
            <a:avLst/>
          </a:prstGeom>
        </p:spPr>
        <p:txBody>
          <a:bodyPr wrap="square">
            <a:spAutoFit/>
          </a:bodyPr>
          <a:lstStyle/>
          <a:p>
            <a:r>
              <a:rPr lang="en-GB" sz="2000" dirty="0">
                <a:latin typeface="Source Sans Pro" panose="020B0503030403020204" pitchFamily="34" charset="0"/>
                <a:ea typeface="Source Sans Pro" panose="020B0503030403020204" pitchFamily="34" charset="0"/>
              </a:rPr>
              <a:t>What is your response to the quote / film clip?</a:t>
            </a:r>
          </a:p>
          <a:p>
            <a:endParaRPr lang="en-GB" sz="2000" dirty="0">
              <a:latin typeface="Source Sans Pro" panose="020B0503030403020204" pitchFamily="34" charset="0"/>
              <a:ea typeface="Source Sans Pro" panose="020B0503030403020204" pitchFamily="34" charset="0"/>
            </a:endParaRPr>
          </a:p>
          <a:p>
            <a:r>
              <a:rPr lang="en-GB" sz="2000" dirty="0">
                <a:latin typeface="Source Sans Pro" panose="020B0503030403020204" pitchFamily="34" charset="0"/>
                <a:ea typeface="Source Sans Pro" panose="020B0503030403020204" pitchFamily="34" charset="0"/>
              </a:rPr>
              <a:t>What do you think about the word ‘reduced’ in SDG 10 : Reduced inequalities? Does this suggest that inequality should be an accepted part of how we live?  </a:t>
            </a:r>
          </a:p>
          <a:p>
            <a:endParaRPr lang="en-GB" sz="2000" dirty="0">
              <a:latin typeface="Source Sans Pro" panose="020B0503030403020204" pitchFamily="34" charset="0"/>
              <a:ea typeface="Source Sans Pro" panose="020B0503030403020204" pitchFamily="34" charset="0"/>
            </a:endParaRPr>
          </a:p>
          <a:p>
            <a:r>
              <a:rPr lang="en-GB" sz="2000" dirty="0">
                <a:latin typeface="Source Sans Pro" panose="020B0503030403020204" pitchFamily="34" charset="0"/>
                <a:ea typeface="Source Sans Pro" panose="020B0503030403020204" pitchFamily="34" charset="0"/>
              </a:rPr>
              <a:t>What role do you feel the NHS has to play in reducing health inequalities in Scotland? </a:t>
            </a:r>
          </a:p>
          <a:p>
            <a:endParaRPr lang="en-GB" sz="2000" dirty="0">
              <a:latin typeface="Source Sans Pro" panose="020B0503030403020204" pitchFamily="34" charset="0"/>
              <a:ea typeface="Source Sans Pro" panose="020B0503030403020204" pitchFamily="34" charset="0"/>
            </a:endParaRPr>
          </a:p>
          <a:p>
            <a:endParaRPr lang="en-GB" sz="2000" dirty="0">
              <a:latin typeface="Source Sans Pro" panose="020B0503030403020204" pitchFamily="34" charset="0"/>
              <a:ea typeface="Source Sans Pro" panose="020B0503030403020204" pitchFamily="34" charset="0"/>
            </a:endParaRPr>
          </a:p>
        </p:txBody>
      </p:sp>
      <p:pic>
        <p:nvPicPr>
          <p:cNvPr id="9" name="Picture 8">
            <a:extLst>
              <a:ext uri="{FF2B5EF4-FFF2-40B4-BE49-F238E27FC236}">
                <a16:creationId xmlns:a16="http://schemas.microsoft.com/office/drawing/2014/main" id="{355A2C9A-5EC9-2E4F-97F9-695CEDC86B52}"/>
              </a:ext>
            </a:extLst>
          </p:cNvPr>
          <p:cNvPicPr>
            <a:picLocks noChangeAspect="1"/>
          </p:cNvPicPr>
          <p:nvPr/>
        </p:nvPicPr>
        <p:blipFill>
          <a:blip r:embed="rId2"/>
          <a:stretch>
            <a:fillRect/>
          </a:stretch>
        </p:blipFill>
        <p:spPr>
          <a:xfrm>
            <a:off x="5410729" y="3969613"/>
            <a:ext cx="5186082" cy="2495674"/>
          </a:xfrm>
          <a:prstGeom prst="rect">
            <a:avLst/>
          </a:prstGeom>
        </p:spPr>
      </p:pic>
      <p:pic>
        <p:nvPicPr>
          <p:cNvPr id="11" name="Picture 10">
            <a:extLst>
              <a:ext uri="{FF2B5EF4-FFF2-40B4-BE49-F238E27FC236}">
                <a16:creationId xmlns:a16="http://schemas.microsoft.com/office/drawing/2014/main" id="{8D88E34B-81BB-7A41-9320-5BF2035DF6E4}"/>
              </a:ext>
            </a:extLst>
          </p:cNvPr>
          <p:cNvPicPr>
            <a:picLocks noChangeAspect="1"/>
          </p:cNvPicPr>
          <p:nvPr/>
        </p:nvPicPr>
        <p:blipFill>
          <a:blip r:embed="rId2"/>
          <a:stretch>
            <a:fillRect/>
          </a:stretch>
        </p:blipFill>
        <p:spPr>
          <a:xfrm>
            <a:off x="7310749" y="2362200"/>
            <a:ext cx="8526332" cy="4103087"/>
          </a:xfrm>
          <a:prstGeom prst="rect">
            <a:avLst/>
          </a:prstGeom>
        </p:spPr>
      </p:pic>
    </p:spTree>
    <p:extLst>
      <p:ext uri="{BB962C8B-B14F-4D97-AF65-F5344CB8AC3E}">
        <p14:creationId xmlns:p14="http://schemas.microsoft.com/office/powerpoint/2010/main" val="1012815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logo&#10;&#10;Description automatically generated">
            <a:extLst>
              <a:ext uri="{FF2B5EF4-FFF2-40B4-BE49-F238E27FC236}">
                <a16:creationId xmlns:a16="http://schemas.microsoft.com/office/drawing/2014/main" id="{30428185-EE32-6E43-A2DF-4EAB7A0B1B7D}"/>
              </a:ext>
            </a:extLst>
          </p:cNvPr>
          <p:cNvPicPr>
            <a:picLocks noChangeAspect="1"/>
          </p:cNvPicPr>
          <p:nvPr/>
        </p:nvPicPr>
        <p:blipFill>
          <a:blip r:embed="rId3"/>
          <a:stretch>
            <a:fillRect/>
          </a:stretch>
        </p:blipFill>
        <p:spPr>
          <a:xfrm>
            <a:off x="3314700" y="1911334"/>
            <a:ext cx="5434011" cy="3056631"/>
          </a:xfrm>
          <a:prstGeom prst="rect">
            <a:avLst/>
          </a:prstGeom>
        </p:spPr>
      </p:pic>
      <p:pic>
        <p:nvPicPr>
          <p:cNvPr id="8" name="Picture 7">
            <a:extLst>
              <a:ext uri="{FF2B5EF4-FFF2-40B4-BE49-F238E27FC236}">
                <a16:creationId xmlns:a16="http://schemas.microsoft.com/office/drawing/2014/main" id="{A8A101BE-9657-794E-85D1-7709466ADAA2}"/>
              </a:ext>
            </a:extLst>
          </p:cNvPr>
          <p:cNvPicPr>
            <a:picLocks noChangeAspect="1"/>
          </p:cNvPicPr>
          <p:nvPr/>
        </p:nvPicPr>
        <p:blipFill>
          <a:blip r:embed="rId4"/>
          <a:stretch>
            <a:fillRect/>
          </a:stretch>
        </p:blipFill>
        <p:spPr>
          <a:xfrm>
            <a:off x="-416031" y="1964512"/>
            <a:ext cx="5207067" cy="2928975"/>
          </a:xfrm>
          <a:prstGeom prst="rect">
            <a:avLst/>
          </a:prstGeom>
        </p:spPr>
      </p:pic>
      <p:sp>
        <p:nvSpPr>
          <p:cNvPr id="9" name="Rectangle 8">
            <a:extLst>
              <a:ext uri="{FF2B5EF4-FFF2-40B4-BE49-F238E27FC236}">
                <a16:creationId xmlns:a16="http://schemas.microsoft.com/office/drawing/2014/main" id="{E3A629BC-4721-384C-9F13-8B64424967E8}"/>
              </a:ext>
            </a:extLst>
          </p:cNvPr>
          <p:cNvSpPr/>
          <p:nvPr/>
        </p:nvSpPr>
        <p:spPr>
          <a:xfrm>
            <a:off x="1515928" y="4957313"/>
            <a:ext cx="1343147" cy="400110"/>
          </a:xfrm>
          <a:prstGeom prst="rect">
            <a:avLst/>
          </a:prstGeom>
        </p:spPr>
        <p:txBody>
          <a:bodyPr wrap="square">
            <a:spAutoFit/>
          </a:bodyPr>
          <a:lstStyle/>
          <a:p>
            <a:r>
              <a:rPr lang="en-US" sz="2000" b="1" dirty="0">
                <a:solidFill>
                  <a:srgbClr val="1A4775"/>
                </a:solidFill>
                <a:latin typeface="Source Sans Pro Black" panose="020B0503030403020204" pitchFamily="34" charset="0"/>
                <a:ea typeface="Source Sans Pro Black" panose="020B0503030403020204" pitchFamily="34" charset="0"/>
                <a:cs typeface="Heebo" pitchFamily="2" charset="-79"/>
              </a:rPr>
              <a:t>Think</a:t>
            </a:r>
          </a:p>
        </p:txBody>
      </p:sp>
      <p:sp>
        <p:nvSpPr>
          <p:cNvPr id="10" name="Rectangle 9">
            <a:extLst>
              <a:ext uri="{FF2B5EF4-FFF2-40B4-BE49-F238E27FC236}">
                <a16:creationId xmlns:a16="http://schemas.microsoft.com/office/drawing/2014/main" id="{25866A9B-C125-C64C-8C5A-467BD407E871}"/>
              </a:ext>
            </a:extLst>
          </p:cNvPr>
          <p:cNvSpPr/>
          <p:nvPr/>
        </p:nvSpPr>
        <p:spPr>
          <a:xfrm>
            <a:off x="9835327" y="4957313"/>
            <a:ext cx="1898193" cy="400110"/>
          </a:xfrm>
          <a:prstGeom prst="rect">
            <a:avLst/>
          </a:prstGeom>
        </p:spPr>
        <p:txBody>
          <a:bodyPr wrap="square">
            <a:spAutoFit/>
          </a:bodyPr>
          <a:lstStyle/>
          <a:p>
            <a:r>
              <a:rPr lang="en-US" sz="2000" b="1" dirty="0">
                <a:solidFill>
                  <a:srgbClr val="1A4775"/>
                </a:solidFill>
                <a:latin typeface="Source Sans Pro Black" panose="020B0503030403020204" pitchFamily="34" charset="0"/>
                <a:ea typeface="Source Sans Pro Black" panose="020B0503030403020204" pitchFamily="34" charset="0"/>
                <a:cs typeface="Heebo" pitchFamily="2" charset="-79"/>
              </a:rPr>
              <a:t>Reflect</a:t>
            </a:r>
          </a:p>
        </p:txBody>
      </p:sp>
      <p:sp>
        <p:nvSpPr>
          <p:cNvPr id="11" name="Rectangle 10">
            <a:extLst>
              <a:ext uri="{FF2B5EF4-FFF2-40B4-BE49-F238E27FC236}">
                <a16:creationId xmlns:a16="http://schemas.microsoft.com/office/drawing/2014/main" id="{5782A463-B576-A940-87C3-5677B4717667}"/>
              </a:ext>
            </a:extLst>
          </p:cNvPr>
          <p:cNvSpPr/>
          <p:nvPr/>
        </p:nvSpPr>
        <p:spPr>
          <a:xfrm>
            <a:off x="5623603" y="4957313"/>
            <a:ext cx="1343147" cy="400110"/>
          </a:xfrm>
          <a:prstGeom prst="rect">
            <a:avLst/>
          </a:prstGeom>
        </p:spPr>
        <p:txBody>
          <a:bodyPr wrap="square">
            <a:spAutoFit/>
          </a:bodyPr>
          <a:lstStyle/>
          <a:p>
            <a:r>
              <a:rPr lang="en-US" sz="2000" b="1" dirty="0">
                <a:solidFill>
                  <a:srgbClr val="1A4775"/>
                </a:solidFill>
                <a:latin typeface="Source Sans Pro Black" panose="020B0503030403020204" pitchFamily="34" charset="0"/>
                <a:ea typeface="Source Sans Pro Black" panose="020B0503030403020204" pitchFamily="34" charset="0"/>
                <a:cs typeface="Heebo" pitchFamily="2" charset="-79"/>
              </a:rPr>
              <a:t>Act</a:t>
            </a:r>
          </a:p>
        </p:txBody>
      </p:sp>
      <p:sp>
        <p:nvSpPr>
          <p:cNvPr id="13" name="Rectangle 12">
            <a:extLst>
              <a:ext uri="{FF2B5EF4-FFF2-40B4-BE49-F238E27FC236}">
                <a16:creationId xmlns:a16="http://schemas.microsoft.com/office/drawing/2014/main" id="{597855AE-B652-A941-BB06-39748F3BF107}"/>
              </a:ext>
            </a:extLst>
          </p:cNvPr>
          <p:cNvSpPr/>
          <p:nvPr/>
        </p:nvSpPr>
        <p:spPr>
          <a:xfrm>
            <a:off x="0" y="6286500"/>
            <a:ext cx="12192000" cy="571500"/>
          </a:xfrm>
          <a:prstGeom prst="rect">
            <a:avLst/>
          </a:prstGeom>
          <a:solidFill>
            <a:srgbClr val="1A4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B350CAF-5AD7-FE40-8903-B37562320755}"/>
              </a:ext>
            </a:extLst>
          </p:cNvPr>
          <p:cNvSpPr/>
          <p:nvPr/>
        </p:nvSpPr>
        <p:spPr>
          <a:xfrm>
            <a:off x="-142875" y="-4900"/>
            <a:ext cx="12349162" cy="571500"/>
          </a:xfrm>
          <a:prstGeom prst="rect">
            <a:avLst/>
          </a:prstGeom>
          <a:solidFill>
            <a:srgbClr val="1A4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25E8CCE-92F8-CA4D-AB7B-9214877EE0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1406" y="1698937"/>
            <a:ext cx="6793133" cy="3269028"/>
          </a:xfrm>
          <a:prstGeom prst="rect">
            <a:avLst/>
          </a:prstGeom>
        </p:spPr>
      </p:pic>
    </p:spTree>
    <p:extLst>
      <p:ext uri="{BB962C8B-B14F-4D97-AF65-F5344CB8AC3E}">
        <p14:creationId xmlns:p14="http://schemas.microsoft.com/office/powerpoint/2010/main" val="3509666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ECAC9BEA-C139-1E49-A4B8-8DA2E62F2B7D}"/>
              </a:ext>
            </a:extLst>
          </p:cNvPr>
          <p:cNvSpPr/>
          <p:nvPr/>
        </p:nvSpPr>
        <p:spPr>
          <a:xfrm>
            <a:off x="1521973" y="1553094"/>
            <a:ext cx="9148054" cy="4710546"/>
          </a:xfrm>
          <a:prstGeom prst="rect">
            <a:avLst/>
          </a:prstGeom>
          <a:solidFill>
            <a:srgbClr val="1A4775"/>
          </a:solidFill>
        </p:spPr>
      </p:sp>
      <p:sp>
        <p:nvSpPr>
          <p:cNvPr id="5" name="Rectangle 4">
            <a:extLst>
              <a:ext uri="{FF2B5EF4-FFF2-40B4-BE49-F238E27FC236}">
                <a16:creationId xmlns:a16="http://schemas.microsoft.com/office/drawing/2014/main" id="{F0F10278-86ED-7240-B893-CC25F6E96CED}"/>
              </a:ext>
            </a:extLst>
          </p:cNvPr>
          <p:cNvSpPr/>
          <p:nvPr/>
        </p:nvSpPr>
        <p:spPr>
          <a:xfrm>
            <a:off x="1660518" y="1116509"/>
            <a:ext cx="2292615" cy="523220"/>
          </a:xfrm>
          <a:prstGeom prst="rect">
            <a:avLst/>
          </a:prstGeom>
        </p:spPr>
        <p:txBody>
          <a:bodyPr wrap="none">
            <a:spAutoFit/>
          </a:bodyPr>
          <a:lstStyle/>
          <a:p>
            <a:r>
              <a:rPr lang="en-US" sz="2800" b="1" dirty="0">
                <a:solidFill>
                  <a:srgbClr val="1A4775"/>
                </a:solidFill>
                <a:latin typeface="Source Sans Pro Black" panose="020B0503030403020204" pitchFamily="34" charset="0"/>
                <a:ea typeface="Source Sans Pro Black" panose="020B0503030403020204" pitchFamily="34" charset="0"/>
                <a:cs typeface="Heebo" pitchFamily="2" charset="-79"/>
              </a:rPr>
              <a:t>Think - listen</a:t>
            </a:r>
          </a:p>
        </p:txBody>
      </p:sp>
      <p:sp>
        <p:nvSpPr>
          <p:cNvPr id="6" name="Rectangle 5">
            <a:extLst>
              <a:ext uri="{FF2B5EF4-FFF2-40B4-BE49-F238E27FC236}">
                <a16:creationId xmlns:a16="http://schemas.microsoft.com/office/drawing/2014/main" id="{8E84C3F0-FD48-0142-A5E5-F064CEE866C4}"/>
              </a:ext>
            </a:extLst>
          </p:cNvPr>
          <p:cNvSpPr/>
          <p:nvPr/>
        </p:nvSpPr>
        <p:spPr>
          <a:xfrm>
            <a:off x="2148841" y="1955839"/>
            <a:ext cx="7885890" cy="3785652"/>
          </a:xfrm>
          <a:prstGeom prst="rect">
            <a:avLst/>
          </a:prstGeom>
        </p:spPr>
        <p:txBody>
          <a:bodyPr wrap="square">
            <a:spAutoFit/>
          </a:bodyPr>
          <a:lstStyle/>
          <a:p>
            <a:r>
              <a:rPr lang="en-GB" sz="2000" b="1" dirty="0">
                <a:solidFill>
                  <a:schemeClr val="bg1"/>
                </a:solidFill>
                <a:latin typeface="Source Sans Pro Black" panose="020B0503030403020204" pitchFamily="34" charset="0"/>
                <a:ea typeface="Source Sans Pro Black" panose="020B0503030403020204" pitchFamily="34" charset="0"/>
              </a:rPr>
              <a:t>TED talk </a:t>
            </a:r>
          </a:p>
          <a:p>
            <a:endParaRPr lang="en-GB" sz="2000" dirty="0">
              <a:solidFill>
                <a:schemeClr val="bg1"/>
              </a:solidFill>
              <a:latin typeface="Source Sans Pro" panose="020B0503030403020204" pitchFamily="34" charset="0"/>
              <a:ea typeface="Source Sans Pro" panose="020B0503030403020204" pitchFamily="34" charset="0"/>
            </a:endParaRPr>
          </a:p>
          <a:p>
            <a:r>
              <a:rPr lang="en-GB" sz="2000" dirty="0">
                <a:solidFill>
                  <a:schemeClr val="bg1"/>
                </a:solidFill>
                <a:latin typeface="Source Sans Pro" panose="020B0503030403020204" pitchFamily="34" charset="0"/>
                <a:ea typeface="Source Sans Pro" panose="020B0503030403020204" pitchFamily="34" charset="0"/>
              </a:rPr>
              <a:t>Those living in poverty are not a failure, the system is failing. In the USA, over a trillion dollars is spent on poverty alleviation each year, yet the poverty rate here is far higher. As the president &amp; CEO of a non-profit, Teva </a:t>
            </a:r>
            <a:r>
              <a:rPr lang="en-GB" sz="2000" dirty="0" err="1">
                <a:solidFill>
                  <a:schemeClr val="bg1"/>
                </a:solidFill>
                <a:latin typeface="Source Sans Pro" panose="020B0503030403020204" pitchFamily="34" charset="0"/>
                <a:ea typeface="Source Sans Pro" panose="020B0503030403020204" pitchFamily="34" charset="0"/>
              </a:rPr>
              <a:t>Sienicki</a:t>
            </a:r>
            <a:r>
              <a:rPr lang="en-GB" sz="2000" dirty="0">
                <a:solidFill>
                  <a:schemeClr val="bg1"/>
                </a:solidFill>
                <a:latin typeface="Source Sans Pro" panose="020B0503030403020204" pitchFamily="34" charset="0"/>
                <a:ea typeface="Source Sans Pro" panose="020B0503030403020204" pitchFamily="34" charset="0"/>
              </a:rPr>
              <a:t> has experienced first-hand the devastating, cyclical nature of intergenerational poverty. In this inspiring talk, she argues that in order to end poverty once and for all, we need to treat the root causes of the problem, such as ensuring a living wage for all not just the symptoms. </a:t>
            </a:r>
          </a:p>
          <a:p>
            <a:endParaRPr lang="en-GB" sz="2000" dirty="0">
              <a:solidFill>
                <a:schemeClr val="bg1"/>
              </a:solidFill>
              <a:latin typeface="Source Sans Pro" panose="020B0503030403020204" pitchFamily="34" charset="0"/>
              <a:ea typeface="Source Sans Pro" panose="020B0503030403020204" pitchFamily="34" charset="0"/>
            </a:endParaRPr>
          </a:p>
          <a:p>
            <a:r>
              <a:rPr lang="en-GB" sz="2000" dirty="0">
                <a:solidFill>
                  <a:srgbClr val="92D050"/>
                </a:solidFill>
                <a:latin typeface="Source Sans Pro" panose="020B0503030403020204" pitchFamily="34" charset="0"/>
                <a:ea typeface="Source Sans Pro" panose="020B0503030403020204" pitchFamily="34" charset="0"/>
                <a:hlinkClick r:id="rId3">
                  <a:extLst>
                    <a:ext uri="{A12FA001-AC4F-418D-AE19-62706E023703}">
                      <ahyp:hlinkClr xmlns:ahyp="http://schemas.microsoft.com/office/drawing/2018/hyperlinkcolor" xmlns="" val="tx"/>
                    </a:ext>
                  </a:extLst>
                </a:hlinkClick>
              </a:rPr>
              <a:t>Watch the video</a:t>
            </a:r>
            <a:endParaRPr lang="en-GB" sz="2000" dirty="0">
              <a:solidFill>
                <a:srgbClr val="92D050"/>
              </a:solidFill>
              <a:latin typeface="Source Sans Pro" panose="020B0503030403020204" pitchFamily="34" charset="0"/>
              <a:ea typeface="Source Sans Pro" panose="020B0503030403020204" pitchFamily="34" charset="0"/>
            </a:endParaRPr>
          </a:p>
        </p:txBody>
      </p:sp>
      <p:pic>
        <p:nvPicPr>
          <p:cNvPr id="9" name="Graphic 8" descr="Cursor outline">
            <a:extLst>
              <a:ext uri="{FF2B5EF4-FFF2-40B4-BE49-F238E27FC236}">
                <a16:creationId xmlns:a16="http://schemas.microsoft.com/office/drawing/2014/main" id="{39E36EE2-B5AE-D548-A799-E8D2C83B4B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3554122" y="5623305"/>
            <a:ext cx="520931" cy="520931"/>
          </a:xfrm>
          <a:prstGeom prst="rect">
            <a:avLst/>
          </a:prstGeom>
        </p:spPr>
      </p:pic>
      <p:pic>
        <p:nvPicPr>
          <p:cNvPr id="11" name="Picture 10" descr="Logo&#10;&#10;Description automatically generated">
            <a:extLst>
              <a:ext uri="{FF2B5EF4-FFF2-40B4-BE49-F238E27FC236}">
                <a16:creationId xmlns:a16="http://schemas.microsoft.com/office/drawing/2014/main" id="{2A8BFF6F-9CFF-6F41-B39D-2789F7B0DC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0020" y="92726"/>
            <a:ext cx="6048873" cy="2910871"/>
          </a:xfrm>
          <a:prstGeom prst="rect">
            <a:avLst/>
          </a:prstGeom>
        </p:spPr>
      </p:pic>
    </p:spTree>
    <p:extLst>
      <p:ext uri="{BB962C8B-B14F-4D97-AF65-F5344CB8AC3E}">
        <p14:creationId xmlns:p14="http://schemas.microsoft.com/office/powerpoint/2010/main" val="3492461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C8D68BC5-F52E-2247-BF5D-5654D4A99E4F}"/>
              </a:ext>
            </a:extLst>
          </p:cNvPr>
          <p:cNvSpPr/>
          <p:nvPr/>
        </p:nvSpPr>
        <p:spPr>
          <a:xfrm>
            <a:off x="1521973" y="1598814"/>
            <a:ext cx="9148054" cy="4710546"/>
          </a:xfrm>
          <a:prstGeom prst="rect">
            <a:avLst/>
          </a:prstGeom>
          <a:solidFill>
            <a:srgbClr val="1A4775"/>
          </a:solidFill>
        </p:spPr>
      </p:sp>
      <p:sp>
        <p:nvSpPr>
          <p:cNvPr id="5" name="Rectangle 4">
            <a:extLst>
              <a:ext uri="{FF2B5EF4-FFF2-40B4-BE49-F238E27FC236}">
                <a16:creationId xmlns:a16="http://schemas.microsoft.com/office/drawing/2014/main" id="{779939AE-BD84-C142-BD60-41A0212D44F7}"/>
              </a:ext>
            </a:extLst>
          </p:cNvPr>
          <p:cNvSpPr/>
          <p:nvPr/>
        </p:nvSpPr>
        <p:spPr>
          <a:xfrm>
            <a:off x="1660518" y="1116509"/>
            <a:ext cx="2292615" cy="523220"/>
          </a:xfrm>
          <a:prstGeom prst="rect">
            <a:avLst/>
          </a:prstGeom>
        </p:spPr>
        <p:txBody>
          <a:bodyPr wrap="none">
            <a:spAutoFit/>
          </a:bodyPr>
          <a:lstStyle/>
          <a:p>
            <a:r>
              <a:rPr lang="en-US" sz="2800" b="1" dirty="0">
                <a:solidFill>
                  <a:srgbClr val="1A4775"/>
                </a:solidFill>
                <a:latin typeface="Source Sans Pro Black" panose="020B0503030403020204" pitchFamily="34" charset="0"/>
                <a:ea typeface="Source Sans Pro Black" panose="020B0503030403020204" pitchFamily="34" charset="0"/>
                <a:cs typeface="Heebo" pitchFamily="2" charset="-79"/>
              </a:rPr>
              <a:t>Think - listen</a:t>
            </a:r>
          </a:p>
        </p:txBody>
      </p:sp>
      <p:sp>
        <p:nvSpPr>
          <p:cNvPr id="6" name="Rectangle 5">
            <a:extLst>
              <a:ext uri="{FF2B5EF4-FFF2-40B4-BE49-F238E27FC236}">
                <a16:creationId xmlns:a16="http://schemas.microsoft.com/office/drawing/2014/main" id="{E4F73E01-CB3A-0D4F-A951-E46173FAC6DB}"/>
              </a:ext>
            </a:extLst>
          </p:cNvPr>
          <p:cNvSpPr/>
          <p:nvPr/>
        </p:nvSpPr>
        <p:spPr>
          <a:xfrm>
            <a:off x="2148841" y="1955839"/>
            <a:ext cx="7885890" cy="3477875"/>
          </a:xfrm>
          <a:prstGeom prst="rect">
            <a:avLst/>
          </a:prstGeom>
        </p:spPr>
        <p:txBody>
          <a:bodyPr wrap="square">
            <a:spAutoFit/>
          </a:bodyPr>
          <a:lstStyle/>
          <a:p>
            <a:r>
              <a:rPr lang="en-GB" sz="2000" b="1" dirty="0">
                <a:solidFill>
                  <a:schemeClr val="bg1"/>
                </a:solidFill>
                <a:latin typeface="Source Sans Pro Black" panose="020B0503030403020204" pitchFamily="34" charset="0"/>
                <a:ea typeface="Source Sans Pro Black" panose="020B0503030403020204" pitchFamily="34" charset="0"/>
              </a:rPr>
              <a:t>TED talk </a:t>
            </a:r>
          </a:p>
          <a:p>
            <a:endParaRPr lang="en-GB" sz="2000" dirty="0"/>
          </a:p>
          <a:p>
            <a:r>
              <a:rPr lang="en-GB" sz="2000" dirty="0">
                <a:solidFill>
                  <a:schemeClr val="bg1"/>
                </a:solidFill>
                <a:latin typeface="Source Sans Pro" panose="020B0503030403020204" pitchFamily="34" charset="0"/>
                <a:ea typeface="Source Sans Pro" panose="020B0503030403020204" pitchFamily="34" charset="0"/>
              </a:rPr>
              <a:t>Physician Cheryl Holder states that “for the poor and vulnerable, the health impacts of climate change are already here”. Unseasonably hot temperatures, disease-carrying mosquitoes and climate gentrification threaten those with existing health conditions, while wealthier people move to higher ground. In an impassioned talk, Holder calls on doctors, politicians and others to build a care system that incorporates economic and social justice.</a:t>
            </a:r>
            <a:endParaRPr lang="en-GB" sz="2000" dirty="0"/>
          </a:p>
          <a:p>
            <a:endParaRPr lang="en-GB" sz="2000" dirty="0">
              <a:solidFill>
                <a:schemeClr val="bg1"/>
              </a:solidFill>
              <a:latin typeface="Source Sans Pro" panose="020B0503030403020204" pitchFamily="34" charset="0"/>
              <a:ea typeface="Source Sans Pro" panose="020B0503030403020204" pitchFamily="34" charset="0"/>
            </a:endParaRPr>
          </a:p>
          <a:p>
            <a:r>
              <a:rPr lang="en-GB" sz="2000" dirty="0">
                <a:solidFill>
                  <a:srgbClr val="92D050"/>
                </a:solidFill>
                <a:latin typeface="Source Sans Pro" panose="020B0503030403020204" pitchFamily="34" charset="0"/>
                <a:ea typeface="Source Sans Pro" panose="020B0503030403020204" pitchFamily="34" charset="0"/>
                <a:hlinkClick r:id="rId2">
                  <a:extLst>
                    <a:ext uri="{A12FA001-AC4F-418D-AE19-62706E023703}">
                      <ahyp:hlinkClr xmlns:ahyp="http://schemas.microsoft.com/office/drawing/2018/hyperlinkcolor" xmlns="" val="tx"/>
                    </a:ext>
                  </a:extLst>
                </a:hlinkClick>
              </a:rPr>
              <a:t>Watch the video</a:t>
            </a:r>
            <a:endParaRPr lang="en-GB" sz="2000" dirty="0">
              <a:solidFill>
                <a:srgbClr val="92D050"/>
              </a:solidFill>
              <a:latin typeface="Source Sans Pro" panose="020B0503030403020204" pitchFamily="34" charset="0"/>
              <a:ea typeface="Source Sans Pro" panose="020B0503030403020204" pitchFamily="34" charset="0"/>
            </a:endParaRPr>
          </a:p>
        </p:txBody>
      </p:sp>
      <p:pic>
        <p:nvPicPr>
          <p:cNvPr id="7" name="Graphic 6" descr="Cursor outline">
            <a:extLst>
              <a:ext uri="{FF2B5EF4-FFF2-40B4-BE49-F238E27FC236}">
                <a16:creationId xmlns:a16="http://schemas.microsoft.com/office/drawing/2014/main" id="{E25B6C0D-E961-8B4D-AF4E-B2811B93D42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723147" y="5349368"/>
            <a:ext cx="520931" cy="520931"/>
          </a:xfrm>
          <a:prstGeom prst="rect">
            <a:avLst/>
          </a:prstGeom>
        </p:spPr>
      </p:pic>
      <p:pic>
        <p:nvPicPr>
          <p:cNvPr id="8" name="Picture 7" descr="Logo&#10;&#10;Description automatically generated">
            <a:extLst>
              <a:ext uri="{FF2B5EF4-FFF2-40B4-BE49-F238E27FC236}">
                <a16:creationId xmlns:a16="http://schemas.microsoft.com/office/drawing/2014/main" id="{8D3CE8B4-7061-184C-AFB5-03578412C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261" y="143378"/>
            <a:ext cx="6048873" cy="2910871"/>
          </a:xfrm>
          <a:prstGeom prst="rect">
            <a:avLst/>
          </a:prstGeom>
        </p:spPr>
      </p:pic>
    </p:spTree>
    <p:extLst>
      <p:ext uri="{BB962C8B-B14F-4D97-AF65-F5344CB8AC3E}">
        <p14:creationId xmlns:p14="http://schemas.microsoft.com/office/powerpoint/2010/main" val="2368722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80BD3AB6-EE1E-6B4D-BEB5-7790D0B7CC20}"/>
              </a:ext>
            </a:extLst>
          </p:cNvPr>
          <p:cNvSpPr/>
          <p:nvPr/>
        </p:nvSpPr>
        <p:spPr>
          <a:xfrm>
            <a:off x="1521973" y="1247120"/>
            <a:ext cx="9148054" cy="5055205"/>
          </a:xfrm>
          <a:prstGeom prst="rect">
            <a:avLst/>
          </a:prstGeom>
          <a:solidFill>
            <a:srgbClr val="1A4775"/>
          </a:solidFill>
        </p:spPr>
      </p:sp>
      <p:sp>
        <p:nvSpPr>
          <p:cNvPr id="5" name="Rectangle 4">
            <a:extLst>
              <a:ext uri="{FF2B5EF4-FFF2-40B4-BE49-F238E27FC236}">
                <a16:creationId xmlns:a16="http://schemas.microsoft.com/office/drawing/2014/main" id="{5BB43E07-6EA3-1E48-8112-ADF6A55C890F}"/>
              </a:ext>
            </a:extLst>
          </p:cNvPr>
          <p:cNvSpPr/>
          <p:nvPr/>
        </p:nvSpPr>
        <p:spPr>
          <a:xfrm>
            <a:off x="1521973" y="723901"/>
            <a:ext cx="2117887" cy="523220"/>
          </a:xfrm>
          <a:prstGeom prst="rect">
            <a:avLst/>
          </a:prstGeom>
        </p:spPr>
        <p:txBody>
          <a:bodyPr wrap="none">
            <a:spAutoFit/>
          </a:bodyPr>
          <a:lstStyle/>
          <a:p>
            <a:r>
              <a:rPr lang="en-US" sz="2800" b="1" dirty="0">
                <a:solidFill>
                  <a:srgbClr val="1A4775"/>
                </a:solidFill>
                <a:latin typeface="Source Sans Pro Black" panose="020B0503030403020204" pitchFamily="34" charset="0"/>
                <a:ea typeface="Source Sans Pro Black" panose="020B0503030403020204" pitchFamily="34" charset="0"/>
                <a:cs typeface="Heebo" pitchFamily="2" charset="-79"/>
              </a:rPr>
              <a:t>Think - read</a:t>
            </a:r>
          </a:p>
        </p:txBody>
      </p:sp>
      <p:sp>
        <p:nvSpPr>
          <p:cNvPr id="6" name="Rectangle 5">
            <a:extLst>
              <a:ext uri="{FF2B5EF4-FFF2-40B4-BE49-F238E27FC236}">
                <a16:creationId xmlns:a16="http://schemas.microsoft.com/office/drawing/2014/main" id="{AA3CA7B1-9AD3-FE42-8C6A-2F457C7159BD}"/>
              </a:ext>
            </a:extLst>
          </p:cNvPr>
          <p:cNvSpPr/>
          <p:nvPr/>
        </p:nvSpPr>
        <p:spPr>
          <a:xfrm>
            <a:off x="2148841" y="1546627"/>
            <a:ext cx="7885890" cy="4401205"/>
          </a:xfrm>
          <a:prstGeom prst="rect">
            <a:avLst/>
          </a:prstGeom>
        </p:spPr>
        <p:txBody>
          <a:bodyPr wrap="square">
            <a:spAutoFit/>
          </a:bodyPr>
          <a:lstStyle/>
          <a:p>
            <a:r>
              <a:rPr lang="en-GB" sz="2000" b="1" dirty="0">
                <a:solidFill>
                  <a:srgbClr val="92D050"/>
                </a:solidFill>
                <a:latin typeface="Source Sans Pro" panose="020B0503030403020204" pitchFamily="34" charset="0"/>
                <a:ea typeface="Source Sans Pro" panose="020B0503030403020204" pitchFamily="34" charset="0"/>
                <a:hlinkClick r:id="rId2">
                  <a:extLst>
                    <a:ext uri="{A12FA001-AC4F-418D-AE19-62706E023703}">
                      <ahyp:hlinkClr xmlns:ahyp="http://schemas.microsoft.com/office/drawing/2018/hyperlinkcolor" xmlns="" val="tx"/>
                    </a:ext>
                  </a:extLst>
                </a:hlinkClick>
              </a:rPr>
              <a:t>Vaccine inequality</a:t>
            </a:r>
            <a:endParaRPr lang="en-GB" sz="2000" b="1" dirty="0">
              <a:latin typeface="Source Sans Pro" panose="020B0503030403020204" pitchFamily="34" charset="0"/>
              <a:ea typeface="Source Sans Pro" panose="020B0503030403020204" pitchFamily="34" charset="0"/>
            </a:endParaRPr>
          </a:p>
          <a:p>
            <a:endParaRPr lang="en-GB" sz="2000" dirty="0">
              <a:latin typeface="Source Sans Pro" panose="020B0503030403020204" pitchFamily="34" charset="0"/>
              <a:ea typeface="Source Sans Pro" panose="020B0503030403020204" pitchFamily="34" charset="0"/>
            </a:endParaRPr>
          </a:p>
          <a:p>
            <a:r>
              <a:rPr lang="en-GB" sz="2000" dirty="0">
                <a:solidFill>
                  <a:schemeClr val="bg1"/>
                </a:solidFill>
                <a:latin typeface="Source Sans Pro" panose="020B0503030403020204" pitchFamily="34" charset="0"/>
                <a:ea typeface="Source Sans Pro" panose="020B0503030403020204" pitchFamily="34" charset="0"/>
              </a:rPr>
              <a:t>One in five children in rich countries lives in relative poverty. And one in eight risks going hungry or not getting the right food . This UNICEF report ranked 41 of the world’s wealthiest countries on how well prepared they are to meet the UN’s Sustainable Development Goals most relevant to child well-being.  </a:t>
            </a:r>
          </a:p>
          <a:p>
            <a:endParaRPr lang="en-GB" sz="2000" dirty="0">
              <a:solidFill>
                <a:schemeClr val="bg1"/>
              </a:solidFill>
              <a:latin typeface="Source Sans Pro" panose="020B0503030403020204" pitchFamily="34" charset="0"/>
              <a:ea typeface="Source Sans Pro" panose="020B0503030403020204" pitchFamily="34" charset="0"/>
            </a:endParaRPr>
          </a:p>
          <a:p>
            <a:endParaRPr lang="en-GB" sz="2000" dirty="0">
              <a:solidFill>
                <a:schemeClr val="bg1"/>
              </a:solidFill>
              <a:latin typeface="Source Sans Pro" panose="020B0503030403020204" pitchFamily="34" charset="0"/>
              <a:ea typeface="Source Sans Pro" panose="020B0503030403020204" pitchFamily="34" charset="0"/>
            </a:endParaRPr>
          </a:p>
          <a:p>
            <a:endParaRPr lang="en-GB" sz="2000" dirty="0">
              <a:solidFill>
                <a:schemeClr val="bg1"/>
              </a:solidFill>
              <a:latin typeface="Source Sans Pro" panose="020B0503030403020204" pitchFamily="34" charset="0"/>
              <a:ea typeface="Source Sans Pro" panose="020B0503030403020204" pitchFamily="34" charset="0"/>
            </a:endParaRPr>
          </a:p>
          <a:p>
            <a:endParaRPr lang="en-GB" sz="2000" dirty="0">
              <a:solidFill>
                <a:schemeClr val="bg1"/>
              </a:solidFill>
              <a:latin typeface="Source Sans Pro" panose="020B0503030403020204" pitchFamily="34" charset="0"/>
              <a:ea typeface="Source Sans Pro" panose="020B0503030403020204" pitchFamily="34" charset="0"/>
            </a:endParaRPr>
          </a:p>
          <a:p>
            <a:endParaRPr lang="en-GB" sz="2000" dirty="0">
              <a:solidFill>
                <a:schemeClr val="bg1"/>
              </a:solidFill>
              <a:latin typeface="Source Sans Pro" panose="020B0503030403020204" pitchFamily="34" charset="0"/>
              <a:ea typeface="Source Sans Pro" panose="020B0503030403020204" pitchFamily="34" charset="0"/>
            </a:endParaRPr>
          </a:p>
          <a:p>
            <a:endParaRPr lang="en-GB" sz="2000" dirty="0">
              <a:solidFill>
                <a:schemeClr val="bg1"/>
              </a:solidFill>
              <a:latin typeface="Source Sans Pro" panose="020B0503030403020204" pitchFamily="34" charset="0"/>
              <a:ea typeface="Source Sans Pro" panose="020B0503030403020204" pitchFamily="34" charset="0"/>
            </a:endParaRPr>
          </a:p>
          <a:p>
            <a:r>
              <a:rPr lang="en-GB" sz="2000" b="1" dirty="0">
                <a:solidFill>
                  <a:srgbClr val="92D050"/>
                </a:solidFill>
                <a:latin typeface="Source Sans Pro" panose="020B0503030403020204" pitchFamily="34" charset="0"/>
                <a:ea typeface="Source Sans Pro" panose="020B0503030403020204" pitchFamily="34" charset="0"/>
                <a:hlinkClick r:id="rId3">
                  <a:extLst>
                    <a:ext uri="{A12FA001-AC4F-418D-AE19-62706E023703}">
                      <ahyp:hlinkClr xmlns:ahyp="http://schemas.microsoft.com/office/drawing/2018/hyperlinkcolor" xmlns="" val="tx"/>
                    </a:ext>
                  </a:extLst>
                </a:hlinkClick>
              </a:rPr>
              <a:t>Read the article</a:t>
            </a:r>
            <a:endParaRPr lang="en-GB" sz="2000" b="1" dirty="0">
              <a:solidFill>
                <a:srgbClr val="92D050"/>
              </a:solidFill>
              <a:latin typeface="Source Sans Pro" panose="020B0503030403020204" pitchFamily="34" charset="0"/>
              <a:ea typeface="Source Sans Pro" panose="020B0503030403020204" pitchFamily="34" charset="0"/>
            </a:endParaRPr>
          </a:p>
        </p:txBody>
      </p:sp>
      <p:pic>
        <p:nvPicPr>
          <p:cNvPr id="7" name="Graphic 6" descr="Cursor outline">
            <a:extLst>
              <a:ext uri="{FF2B5EF4-FFF2-40B4-BE49-F238E27FC236}">
                <a16:creationId xmlns:a16="http://schemas.microsoft.com/office/drawing/2014/main" id="{61FB2DF2-D773-8341-813E-ACC454CB1CB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3989095" y="5634211"/>
            <a:ext cx="520931" cy="520931"/>
          </a:xfrm>
          <a:prstGeom prst="rect">
            <a:avLst/>
          </a:prstGeom>
        </p:spPr>
      </p:pic>
      <p:pic>
        <p:nvPicPr>
          <p:cNvPr id="9" name="Graphic 8" descr="Cursor outline">
            <a:extLst>
              <a:ext uri="{FF2B5EF4-FFF2-40B4-BE49-F238E27FC236}">
                <a16:creationId xmlns:a16="http://schemas.microsoft.com/office/drawing/2014/main" id="{3391FC0C-A49B-BF43-91E1-D5DD20A6480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397975" y="1716689"/>
            <a:ext cx="520931" cy="520931"/>
          </a:xfrm>
          <a:prstGeom prst="rect">
            <a:avLst/>
          </a:prstGeom>
        </p:spPr>
      </p:pic>
      <p:pic>
        <p:nvPicPr>
          <p:cNvPr id="15" name="Picture 14" descr="A picture containing text, queen&#10;&#10;Description automatically generated">
            <a:extLst>
              <a:ext uri="{FF2B5EF4-FFF2-40B4-BE49-F238E27FC236}">
                <a16:creationId xmlns:a16="http://schemas.microsoft.com/office/drawing/2014/main" id="{FA86DF6B-BC0D-FD4B-BEFF-54BF0FE853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5839" y="4305817"/>
            <a:ext cx="5520882" cy="2656788"/>
          </a:xfrm>
          <a:prstGeom prst="rect">
            <a:avLst/>
          </a:prstGeom>
        </p:spPr>
      </p:pic>
      <p:sp>
        <p:nvSpPr>
          <p:cNvPr id="2" name="Rectangle 1">
            <a:extLst>
              <a:ext uri="{FF2B5EF4-FFF2-40B4-BE49-F238E27FC236}">
                <a16:creationId xmlns:a16="http://schemas.microsoft.com/office/drawing/2014/main" id="{0BACEE32-C2FF-7F40-947F-03A0B68DA2FA}"/>
              </a:ext>
            </a:extLst>
          </p:cNvPr>
          <p:cNvSpPr/>
          <p:nvPr/>
        </p:nvSpPr>
        <p:spPr>
          <a:xfrm>
            <a:off x="2148841" y="4122631"/>
            <a:ext cx="6096000" cy="1323439"/>
          </a:xfrm>
          <a:prstGeom prst="rect">
            <a:avLst/>
          </a:prstGeom>
        </p:spPr>
        <p:txBody>
          <a:bodyPr>
            <a:spAutoFit/>
          </a:bodyPr>
          <a:lstStyle/>
          <a:p>
            <a:r>
              <a:rPr lang="en-GB" sz="2000" dirty="0">
                <a:solidFill>
                  <a:schemeClr val="bg1"/>
                </a:solidFill>
                <a:latin typeface="Source Sans Pro" panose="020B0503030403020204" pitchFamily="34" charset="0"/>
                <a:ea typeface="Source Sans Pro" panose="020B0503030403020204" pitchFamily="34" charset="0"/>
              </a:rPr>
              <a:t>The World Health Organization (WHO) has criticised what it describes as a "shocking imbalance" in the distribution of coronavirus vaccines between rich and poor countries.</a:t>
            </a:r>
            <a:endParaRPr lang="en-US" sz="2000" dirty="0">
              <a:solidFill>
                <a:schemeClr val="bg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660503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12227" y="-1279861"/>
            <a:ext cx="10515600" cy="4351338"/>
          </a:xfrm>
        </p:spPr>
        <p:txBody>
          <a:bodyPr/>
          <a:lstStyle/>
          <a:p>
            <a:pPr marL="0" indent="0">
              <a:buNone/>
            </a:pPr>
            <a:endParaRPr lang="en-GB" dirty="0"/>
          </a:p>
          <a:p>
            <a:pPr marL="0" indent="0">
              <a:buNone/>
            </a:pPr>
            <a:r>
              <a:rPr lang="en-GB" dirty="0"/>
              <a:t>The Health Literacy place – useful source of health literacy information and resources in Scotland</a:t>
            </a:r>
          </a:p>
        </p:txBody>
      </p:sp>
      <p:sp>
        <p:nvSpPr>
          <p:cNvPr id="4" name="AutoShape 2">
            <a:extLst>
              <a:ext uri="{FF2B5EF4-FFF2-40B4-BE49-F238E27FC236}">
                <a16:creationId xmlns:a16="http://schemas.microsoft.com/office/drawing/2014/main" id="{89362092-6318-4744-9272-91DD280646B0}"/>
              </a:ext>
            </a:extLst>
          </p:cNvPr>
          <p:cNvSpPr/>
          <p:nvPr/>
        </p:nvSpPr>
        <p:spPr>
          <a:xfrm>
            <a:off x="1521973" y="1598814"/>
            <a:ext cx="9148054" cy="4710546"/>
          </a:xfrm>
          <a:prstGeom prst="rect">
            <a:avLst/>
          </a:prstGeom>
          <a:solidFill>
            <a:srgbClr val="1A4775"/>
          </a:solidFill>
        </p:spPr>
      </p:sp>
      <p:sp>
        <p:nvSpPr>
          <p:cNvPr id="5" name="Rectangle 4">
            <a:extLst>
              <a:ext uri="{FF2B5EF4-FFF2-40B4-BE49-F238E27FC236}">
                <a16:creationId xmlns:a16="http://schemas.microsoft.com/office/drawing/2014/main" id="{680472E7-E818-FA44-A1A1-923C007F5686}"/>
              </a:ext>
            </a:extLst>
          </p:cNvPr>
          <p:cNvSpPr/>
          <p:nvPr/>
        </p:nvSpPr>
        <p:spPr>
          <a:xfrm>
            <a:off x="1521973" y="1075594"/>
            <a:ext cx="2616422" cy="523220"/>
          </a:xfrm>
          <a:prstGeom prst="rect">
            <a:avLst/>
          </a:prstGeom>
        </p:spPr>
        <p:txBody>
          <a:bodyPr wrap="none">
            <a:spAutoFit/>
          </a:bodyPr>
          <a:lstStyle/>
          <a:p>
            <a:r>
              <a:rPr lang="en-US" sz="2800" b="1" dirty="0">
                <a:solidFill>
                  <a:srgbClr val="1A4775"/>
                </a:solidFill>
                <a:latin typeface="Source Sans Pro Black" panose="020B0503030403020204" pitchFamily="34" charset="0"/>
                <a:ea typeface="Source Sans Pro Black" panose="020B0503030403020204" pitchFamily="34" charset="0"/>
                <a:cs typeface="Heebo" pitchFamily="2" charset="-79"/>
              </a:rPr>
              <a:t>Think - explore</a:t>
            </a:r>
          </a:p>
        </p:txBody>
      </p:sp>
      <p:sp>
        <p:nvSpPr>
          <p:cNvPr id="6" name="Rectangle 5">
            <a:extLst>
              <a:ext uri="{FF2B5EF4-FFF2-40B4-BE49-F238E27FC236}">
                <a16:creationId xmlns:a16="http://schemas.microsoft.com/office/drawing/2014/main" id="{9452435F-8C2B-9C41-BD80-EE8D4973E987}"/>
              </a:ext>
            </a:extLst>
          </p:cNvPr>
          <p:cNvSpPr/>
          <p:nvPr/>
        </p:nvSpPr>
        <p:spPr>
          <a:xfrm>
            <a:off x="1928134" y="2429531"/>
            <a:ext cx="7885890" cy="3785652"/>
          </a:xfrm>
          <a:prstGeom prst="rect">
            <a:avLst/>
          </a:prstGeom>
        </p:spPr>
        <p:txBody>
          <a:bodyPr wrap="square">
            <a:spAutoFit/>
          </a:bodyPr>
          <a:lstStyle/>
          <a:p>
            <a:r>
              <a:rPr lang="en-GB" sz="2000" dirty="0">
                <a:solidFill>
                  <a:srgbClr val="92D050"/>
                </a:solidFill>
                <a:latin typeface="Source Sans Pro" panose="020B0503030403020204" pitchFamily="34" charset="0"/>
                <a:ea typeface="Source Sans Pro" panose="020B0503030403020204" pitchFamily="34" charset="0"/>
                <a:hlinkClick r:id="rId3">
                  <a:extLst>
                    <a:ext uri="{A12FA001-AC4F-418D-AE19-62706E023703}">
                      <ahyp:hlinkClr xmlns:ahyp="http://schemas.microsoft.com/office/drawing/2018/hyperlinkcolor" xmlns="" val="tx"/>
                    </a:ext>
                  </a:extLst>
                </a:hlinkClick>
              </a:rPr>
              <a:t>The Joseph Rowntree Foundation</a:t>
            </a:r>
            <a:r>
              <a:rPr lang="en-GB" sz="2000" dirty="0">
                <a:solidFill>
                  <a:srgbClr val="92D050"/>
                </a:solidFill>
                <a:latin typeface="Source Sans Pro" panose="020B0503030403020204" pitchFamily="34" charset="0"/>
                <a:ea typeface="Source Sans Pro" panose="020B0503030403020204" pitchFamily="34" charset="0"/>
              </a:rPr>
              <a:t> </a:t>
            </a:r>
            <a:r>
              <a:rPr lang="en-GB" sz="2000" dirty="0">
                <a:solidFill>
                  <a:schemeClr val="bg1"/>
                </a:solidFill>
                <a:latin typeface="Source Sans Pro" panose="020B0503030403020204" pitchFamily="34" charset="0"/>
                <a:ea typeface="Source Sans Pro" panose="020B0503030403020204" pitchFamily="34" charset="0"/>
              </a:rPr>
              <a:t>– social change organisation working to solve poverty in the UK</a:t>
            </a:r>
          </a:p>
          <a:p>
            <a:endParaRPr lang="en-GB" sz="2000" dirty="0">
              <a:solidFill>
                <a:schemeClr val="bg1"/>
              </a:solidFill>
              <a:latin typeface="Source Sans Pro" panose="020B0503030403020204" pitchFamily="34" charset="0"/>
              <a:ea typeface="Source Sans Pro" panose="020B0503030403020204" pitchFamily="34" charset="0"/>
            </a:endParaRPr>
          </a:p>
          <a:p>
            <a:r>
              <a:rPr lang="en-GB" sz="2000" dirty="0">
                <a:solidFill>
                  <a:srgbClr val="92D050"/>
                </a:solidFill>
                <a:latin typeface="Source Sans Pro" panose="020B0503030403020204" pitchFamily="34" charset="0"/>
                <a:ea typeface="Source Sans Pro" panose="020B0503030403020204" pitchFamily="34" charset="0"/>
                <a:hlinkClick r:id="rId4">
                  <a:extLst>
                    <a:ext uri="{A12FA001-AC4F-418D-AE19-62706E023703}">
                      <ahyp:hlinkClr xmlns:ahyp="http://schemas.microsoft.com/office/drawing/2018/hyperlinkcolor" xmlns="" val="tx"/>
                    </a:ext>
                  </a:extLst>
                </a:hlinkClick>
              </a:rPr>
              <a:t>Glasgow Centre for Population Health</a:t>
            </a:r>
            <a:r>
              <a:rPr lang="en-GB" sz="2000" dirty="0">
                <a:solidFill>
                  <a:srgbClr val="92D050"/>
                </a:solidFill>
                <a:latin typeface="Source Sans Pro" panose="020B0503030403020204" pitchFamily="34" charset="0"/>
                <a:ea typeface="Source Sans Pro" panose="020B0503030403020204" pitchFamily="34" charset="0"/>
              </a:rPr>
              <a:t> </a:t>
            </a:r>
            <a:r>
              <a:rPr lang="en-GB" sz="2000" dirty="0">
                <a:solidFill>
                  <a:schemeClr val="bg1"/>
                </a:solidFill>
                <a:latin typeface="Source Sans Pro" panose="020B0503030403020204" pitchFamily="34" charset="0"/>
                <a:ea typeface="Source Sans Pro" panose="020B0503030403020204" pitchFamily="34" charset="0"/>
              </a:rPr>
              <a:t>– informing and supporting action to improve health and tackle inequality</a:t>
            </a:r>
          </a:p>
          <a:p>
            <a:endParaRPr lang="en-GB" sz="2000" dirty="0">
              <a:solidFill>
                <a:schemeClr val="bg1"/>
              </a:solidFill>
              <a:latin typeface="Source Sans Pro" panose="020B0503030403020204" pitchFamily="34" charset="0"/>
              <a:ea typeface="Source Sans Pro" panose="020B0503030403020204" pitchFamily="34" charset="0"/>
            </a:endParaRPr>
          </a:p>
          <a:p>
            <a:r>
              <a:rPr lang="en-GB" sz="2000" dirty="0">
                <a:solidFill>
                  <a:srgbClr val="92D050"/>
                </a:solidFill>
                <a:latin typeface="Source Sans Pro" panose="020B0503030403020204" pitchFamily="34" charset="0"/>
                <a:ea typeface="Source Sans Pro" panose="020B0503030403020204" pitchFamily="34" charset="0"/>
                <a:hlinkClick r:id="rId5">
                  <a:extLst>
                    <a:ext uri="{A12FA001-AC4F-418D-AE19-62706E023703}">
                      <ahyp:hlinkClr xmlns:ahyp="http://schemas.microsoft.com/office/drawing/2018/hyperlinkcolor" xmlns="" val="tx"/>
                    </a:ext>
                  </a:extLst>
                </a:hlinkClick>
              </a:rPr>
              <a:t>The Health Literacy Place</a:t>
            </a:r>
            <a:r>
              <a:rPr lang="en-GB" sz="2000" dirty="0">
                <a:solidFill>
                  <a:srgbClr val="92D050"/>
                </a:solidFill>
                <a:latin typeface="Source Sans Pro" panose="020B0503030403020204" pitchFamily="34" charset="0"/>
                <a:ea typeface="Source Sans Pro" panose="020B0503030403020204" pitchFamily="34" charset="0"/>
              </a:rPr>
              <a:t> </a:t>
            </a:r>
            <a:r>
              <a:rPr lang="en-GB" sz="2000" dirty="0">
                <a:solidFill>
                  <a:schemeClr val="bg1"/>
                </a:solidFill>
                <a:latin typeface="Source Sans Pro" panose="020B0503030403020204" pitchFamily="34" charset="0"/>
                <a:ea typeface="Source Sans Pro" panose="020B0503030403020204" pitchFamily="34" charset="0"/>
              </a:rPr>
              <a:t>– useful source of health literacy information and resources in Scotland</a:t>
            </a:r>
          </a:p>
          <a:p>
            <a:endParaRPr lang="en-GB" sz="2000" dirty="0">
              <a:solidFill>
                <a:schemeClr val="bg1"/>
              </a:solidFill>
              <a:latin typeface="Source Sans Pro" panose="020B0503030403020204" pitchFamily="34" charset="0"/>
              <a:ea typeface="Source Sans Pro" panose="020B0503030403020204" pitchFamily="34" charset="0"/>
            </a:endParaRPr>
          </a:p>
          <a:p>
            <a:endParaRPr lang="en-GB" sz="2000" dirty="0">
              <a:solidFill>
                <a:schemeClr val="bg1"/>
              </a:solidFill>
              <a:latin typeface="Source Sans Pro" panose="020B0503030403020204" pitchFamily="34" charset="0"/>
              <a:ea typeface="Source Sans Pro" panose="020B0503030403020204" pitchFamily="34" charset="0"/>
            </a:endParaRPr>
          </a:p>
          <a:p>
            <a:endParaRPr lang="en-GB" sz="2000" dirty="0">
              <a:solidFill>
                <a:schemeClr val="bg1"/>
              </a:solidFill>
              <a:latin typeface="Source Sans Pro" panose="020B0503030403020204" pitchFamily="34" charset="0"/>
              <a:ea typeface="Source Sans Pro" panose="020B0503030403020204" pitchFamily="34" charset="0"/>
            </a:endParaRPr>
          </a:p>
          <a:p>
            <a:endParaRPr lang="en-GB" sz="2000" dirty="0">
              <a:solidFill>
                <a:schemeClr val="bg1"/>
              </a:solidFill>
              <a:latin typeface="Source Sans Pro" panose="020B0503030403020204" pitchFamily="34" charset="0"/>
              <a:ea typeface="Source Sans Pro" panose="020B0503030403020204" pitchFamily="34" charset="0"/>
            </a:endParaRPr>
          </a:p>
        </p:txBody>
      </p:sp>
      <p:pic>
        <p:nvPicPr>
          <p:cNvPr id="7" name="Graphic 6" descr="Cursor outline">
            <a:extLst>
              <a:ext uri="{FF2B5EF4-FFF2-40B4-BE49-F238E27FC236}">
                <a16:creationId xmlns:a16="http://schemas.microsoft.com/office/drawing/2014/main" id="{246278A3-38A2-324F-AC5F-EB23D2BB4E9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885019" y="4766393"/>
            <a:ext cx="520931" cy="520931"/>
          </a:xfrm>
          <a:prstGeom prst="rect">
            <a:avLst/>
          </a:prstGeom>
        </p:spPr>
      </p:pic>
      <p:pic>
        <p:nvPicPr>
          <p:cNvPr id="8" name="Graphic 7" descr="Cursor outline">
            <a:extLst>
              <a:ext uri="{FF2B5EF4-FFF2-40B4-BE49-F238E27FC236}">
                <a16:creationId xmlns:a16="http://schemas.microsoft.com/office/drawing/2014/main" id="{14523486-95EC-5542-BA08-32083F9C651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054905" y="2727164"/>
            <a:ext cx="520931" cy="520931"/>
          </a:xfrm>
          <a:prstGeom prst="rect">
            <a:avLst/>
          </a:prstGeom>
        </p:spPr>
      </p:pic>
      <p:pic>
        <p:nvPicPr>
          <p:cNvPr id="12" name="Graphic 11" descr="Cursor outline">
            <a:extLst>
              <a:ext uri="{FF2B5EF4-FFF2-40B4-BE49-F238E27FC236}">
                <a16:creationId xmlns:a16="http://schemas.microsoft.com/office/drawing/2014/main" id="{DF2157BF-0111-3B45-9785-7270A1F6711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6411265" y="3693621"/>
            <a:ext cx="520931" cy="520931"/>
          </a:xfrm>
          <a:prstGeom prst="rect">
            <a:avLst/>
          </a:prstGeom>
        </p:spPr>
      </p:pic>
      <p:pic>
        <p:nvPicPr>
          <p:cNvPr id="14" name="Picture 13" descr="Icon&#10;&#10;Description automatically generated">
            <a:extLst>
              <a:ext uri="{FF2B5EF4-FFF2-40B4-BE49-F238E27FC236}">
                <a16:creationId xmlns:a16="http://schemas.microsoft.com/office/drawing/2014/main" id="{3C8B0ABD-FF68-864A-8990-E76CDF6FF8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63682" y="4540051"/>
            <a:ext cx="5207227" cy="2505849"/>
          </a:xfrm>
          <a:prstGeom prst="rect">
            <a:avLst/>
          </a:prstGeom>
        </p:spPr>
      </p:pic>
    </p:spTree>
    <p:extLst>
      <p:ext uri="{BB962C8B-B14F-4D97-AF65-F5344CB8AC3E}">
        <p14:creationId xmlns:p14="http://schemas.microsoft.com/office/powerpoint/2010/main" val="21447451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logo&#10;&#10;Description automatically generated">
            <a:extLst>
              <a:ext uri="{FF2B5EF4-FFF2-40B4-BE49-F238E27FC236}">
                <a16:creationId xmlns:a16="http://schemas.microsoft.com/office/drawing/2014/main" id="{96B0D8EF-B6A4-6342-A518-83BFF346D0B0}"/>
              </a:ext>
            </a:extLst>
          </p:cNvPr>
          <p:cNvPicPr>
            <a:picLocks noChangeAspect="1"/>
          </p:cNvPicPr>
          <p:nvPr/>
        </p:nvPicPr>
        <p:blipFill>
          <a:blip r:embed="rId3"/>
          <a:stretch>
            <a:fillRect/>
          </a:stretch>
        </p:blipFill>
        <p:spPr>
          <a:xfrm>
            <a:off x="5815496" y="4091810"/>
            <a:ext cx="4299926" cy="2418708"/>
          </a:xfrm>
          <a:prstGeom prst="rect">
            <a:avLst/>
          </a:prstGeom>
        </p:spPr>
      </p:pic>
      <p:sp>
        <p:nvSpPr>
          <p:cNvPr id="3" name="Content Placeholder 2"/>
          <p:cNvSpPr>
            <a:spLocks noGrp="1"/>
          </p:cNvSpPr>
          <p:nvPr>
            <p:ph idx="1"/>
          </p:nvPr>
        </p:nvSpPr>
        <p:spPr>
          <a:xfrm>
            <a:off x="838200" y="2176145"/>
            <a:ext cx="10515600" cy="4351338"/>
          </a:xfrm>
        </p:spPr>
        <p:txBody>
          <a:bodyPr>
            <a:normAutofit/>
          </a:bodyPr>
          <a:lstStyle/>
          <a:p>
            <a:r>
              <a:rPr lang="en-GB" sz="2000" dirty="0">
                <a:solidFill>
                  <a:schemeClr val="tx1">
                    <a:lumMod val="85000"/>
                    <a:lumOff val="15000"/>
                  </a:schemeClr>
                </a:solidFill>
                <a:latin typeface="Source Sans Pro" panose="020B0503030403020204" pitchFamily="34" charset="0"/>
                <a:ea typeface="Source Sans Pro" panose="020B0503030403020204" pitchFamily="34" charset="0"/>
              </a:rPr>
              <a:t>Get informed – Engage with articles, blogs, videos and campaigns </a:t>
            </a:r>
          </a:p>
          <a:p>
            <a:r>
              <a:rPr lang="en-GB" sz="2000" dirty="0">
                <a:solidFill>
                  <a:schemeClr val="tx1">
                    <a:lumMod val="85000"/>
                    <a:lumOff val="15000"/>
                  </a:schemeClr>
                </a:solidFill>
                <a:latin typeface="Source Sans Pro" panose="020B0503030403020204" pitchFamily="34" charset="0"/>
                <a:ea typeface="Source Sans Pro" panose="020B0503030403020204" pitchFamily="34" charset="0"/>
              </a:rPr>
              <a:t>Be Political – Write to your local MP or MSP </a:t>
            </a:r>
          </a:p>
          <a:p>
            <a:r>
              <a:rPr lang="en-GB" sz="2000" dirty="0">
                <a:solidFill>
                  <a:schemeClr val="tx1">
                    <a:lumMod val="85000"/>
                    <a:lumOff val="15000"/>
                  </a:schemeClr>
                </a:solidFill>
                <a:latin typeface="Source Sans Pro" panose="020B0503030403020204" pitchFamily="34" charset="0"/>
                <a:ea typeface="Source Sans Pro" panose="020B0503030403020204" pitchFamily="34" charset="0"/>
              </a:rPr>
              <a:t>Educate – Host a workshop, talk or discussion about issues </a:t>
            </a:r>
            <a:br>
              <a:rPr lang="en-GB" sz="2000" dirty="0">
                <a:solidFill>
                  <a:schemeClr val="tx1">
                    <a:lumMod val="85000"/>
                    <a:lumOff val="15000"/>
                  </a:schemeClr>
                </a:solidFill>
                <a:latin typeface="Source Sans Pro" panose="020B0503030403020204" pitchFamily="34" charset="0"/>
                <a:ea typeface="Source Sans Pro" panose="020B0503030403020204" pitchFamily="34" charset="0"/>
              </a:rPr>
            </a:br>
            <a:r>
              <a:rPr lang="en-GB" sz="2000" dirty="0">
                <a:solidFill>
                  <a:schemeClr val="tx1">
                    <a:lumMod val="85000"/>
                    <a:lumOff val="15000"/>
                  </a:schemeClr>
                </a:solidFill>
                <a:latin typeface="Source Sans Pro" panose="020B0503030403020204" pitchFamily="34" charset="0"/>
                <a:ea typeface="Source Sans Pro" panose="020B0503030403020204" pitchFamily="34" charset="0"/>
              </a:rPr>
              <a:t>covered in this workshop with your colleagues</a:t>
            </a:r>
          </a:p>
          <a:p>
            <a:r>
              <a:rPr lang="en-GB" sz="2000" dirty="0">
                <a:solidFill>
                  <a:schemeClr val="tx1">
                    <a:lumMod val="85000"/>
                    <a:lumOff val="15000"/>
                  </a:schemeClr>
                </a:solidFill>
                <a:latin typeface="Source Sans Pro" panose="020B0503030403020204" pitchFamily="34" charset="0"/>
                <a:ea typeface="Source Sans Pro" panose="020B0503030403020204" pitchFamily="34" charset="0"/>
              </a:rPr>
              <a:t>Challenge – Use the reflection questions on the next slide </a:t>
            </a:r>
          </a:p>
          <a:p>
            <a:endParaRPr lang="en-GB" sz="2000" dirty="0">
              <a:solidFill>
                <a:schemeClr val="tx1">
                  <a:lumMod val="85000"/>
                  <a:lumOff val="15000"/>
                </a:schemeClr>
              </a:solidFill>
              <a:latin typeface="Source Sans Pro" panose="020B0503030403020204" pitchFamily="34" charset="0"/>
              <a:ea typeface="Source Sans Pro" panose="020B0503030403020204" pitchFamily="34" charset="0"/>
            </a:endParaRPr>
          </a:p>
          <a:p>
            <a:pPr marL="0" indent="0">
              <a:buNone/>
            </a:pPr>
            <a:endParaRPr lang="en-GB" sz="2000" dirty="0">
              <a:solidFill>
                <a:schemeClr val="tx1">
                  <a:lumMod val="85000"/>
                  <a:lumOff val="15000"/>
                </a:schemeClr>
              </a:solidFill>
              <a:latin typeface="Source Sans Pro" panose="020B0503030403020204" pitchFamily="34" charset="0"/>
              <a:ea typeface="Source Sans Pro" panose="020B0503030403020204" pitchFamily="34" charset="0"/>
            </a:endParaRPr>
          </a:p>
        </p:txBody>
      </p:sp>
      <p:pic>
        <p:nvPicPr>
          <p:cNvPr id="4" name="Picture 3" descr="A picture containing logo&#10;&#10;Description automatically generated">
            <a:extLst>
              <a:ext uri="{FF2B5EF4-FFF2-40B4-BE49-F238E27FC236}">
                <a16:creationId xmlns:a16="http://schemas.microsoft.com/office/drawing/2014/main" id="{E5DADE5A-881E-1F44-AA6E-3BE07C3F9EC7}"/>
              </a:ext>
            </a:extLst>
          </p:cNvPr>
          <p:cNvPicPr>
            <a:picLocks noChangeAspect="1"/>
          </p:cNvPicPr>
          <p:nvPr/>
        </p:nvPicPr>
        <p:blipFill>
          <a:blip r:embed="rId3"/>
          <a:stretch>
            <a:fillRect/>
          </a:stretch>
        </p:blipFill>
        <p:spPr>
          <a:xfrm>
            <a:off x="5225074" y="1470045"/>
            <a:ext cx="9780696" cy="5501641"/>
          </a:xfrm>
          <a:prstGeom prst="rect">
            <a:avLst/>
          </a:prstGeom>
        </p:spPr>
      </p:pic>
      <p:sp>
        <p:nvSpPr>
          <p:cNvPr id="5" name="Rectangle 4">
            <a:extLst>
              <a:ext uri="{FF2B5EF4-FFF2-40B4-BE49-F238E27FC236}">
                <a16:creationId xmlns:a16="http://schemas.microsoft.com/office/drawing/2014/main" id="{7FBC92F2-6111-F34A-9CDA-4BF54051E03F}"/>
              </a:ext>
            </a:extLst>
          </p:cNvPr>
          <p:cNvSpPr/>
          <p:nvPr/>
        </p:nvSpPr>
        <p:spPr>
          <a:xfrm>
            <a:off x="838200" y="1470045"/>
            <a:ext cx="1343147" cy="523220"/>
          </a:xfrm>
          <a:prstGeom prst="rect">
            <a:avLst/>
          </a:prstGeom>
        </p:spPr>
        <p:txBody>
          <a:bodyPr wrap="square">
            <a:spAutoFit/>
          </a:bodyPr>
          <a:lstStyle/>
          <a:p>
            <a:r>
              <a:rPr lang="en-US" sz="2800" b="1" dirty="0">
                <a:solidFill>
                  <a:srgbClr val="1A4775"/>
                </a:solidFill>
                <a:latin typeface="Source Sans Pro Black" panose="020B0503030403020204" pitchFamily="34" charset="0"/>
                <a:ea typeface="Source Sans Pro Black" panose="020B0503030403020204" pitchFamily="34" charset="0"/>
                <a:cs typeface="Heebo" pitchFamily="2" charset="-79"/>
              </a:rPr>
              <a:t>Act</a:t>
            </a:r>
          </a:p>
        </p:txBody>
      </p:sp>
      <p:sp>
        <p:nvSpPr>
          <p:cNvPr id="8" name="Rectangle 7">
            <a:extLst>
              <a:ext uri="{FF2B5EF4-FFF2-40B4-BE49-F238E27FC236}">
                <a16:creationId xmlns:a16="http://schemas.microsoft.com/office/drawing/2014/main" id="{3AF34C30-37C1-2247-9AB2-15B428CFCD77}"/>
              </a:ext>
            </a:extLst>
          </p:cNvPr>
          <p:cNvSpPr/>
          <p:nvPr/>
        </p:nvSpPr>
        <p:spPr>
          <a:xfrm>
            <a:off x="0" y="6286500"/>
            <a:ext cx="12192000" cy="571500"/>
          </a:xfrm>
          <a:prstGeom prst="rect">
            <a:avLst/>
          </a:prstGeom>
          <a:solidFill>
            <a:srgbClr val="1A4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3478F4A-7D6F-3943-BE94-0BA744E3EA38}"/>
              </a:ext>
            </a:extLst>
          </p:cNvPr>
          <p:cNvSpPr/>
          <p:nvPr/>
        </p:nvSpPr>
        <p:spPr>
          <a:xfrm>
            <a:off x="-142875" y="-4900"/>
            <a:ext cx="12349162" cy="571500"/>
          </a:xfrm>
          <a:prstGeom prst="rect">
            <a:avLst/>
          </a:prstGeom>
          <a:solidFill>
            <a:srgbClr val="1A4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82756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157191"/>
            <a:ext cx="8997127" cy="2904424"/>
          </a:xfrm>
        </p:spPr>
        <p:txBody>
          <a:bodyPr>
            <a:normAutofit fontScale="92500" lnSpcReduction="10000"/>
          </a:bodyPr>
          <a:lstStyle/>
          <a:p>
            <a:pPr marL="0" indent="0">
              <a:buNone/>
            </a:pPr>
            <a:r>
              <a:rPr lang="en-GB" sz="2000" dirty="0">
                <a:latin typeface="Source Sans Pro" panose="020B0503030403020204" pitchFamily="34" charset="0"/>
                <a:ea typeface="Source Sans Pro" panose="020B0503030403020204" pitchFamily="34" charset="0"/>
              </a:rPr>
              <a:t>Am I aware of the stresses that my patients might be under? Am I aware of ‘hidden’ costs to attending appointments? E.g. travel or taking unpaid time off work </a:t>
            </a:r>
          </a:p>
          <a:p>
            <a:pPr marL="0" indent="0">
              <a:buNone/>
            </a:pPr>
            <a:endParaRPr lang="en-GB" sz="2000" dirty="0">
              <a:latin typeface="Source Sans Pro" panose="020B0503030403020204" pitchFamily="34" charset="0"/>
              <a:ea typeface="Source Sans Pro" panose="020B0503030403020204" pitchFamily="34" charset="0"/>
            </a:endParaRPr>
          </a:p>
          <a:p>
            <a:pPr marL="0" indent="0">
              <a:buNone/>
            </a:pPr>
            <a:r>
              <a:rPr lang="en-GB" sz="2000" dirty="0">
                <a:latin typeface="Source Sans Pro" panose="020B0503030403020204" pitchFamily="34" charset="0"/>
                <a:ea typeface="Source Sans Pro" panose="020B0503030403020204" pitchFamily="34" charset="0"/>
              </a:rPr>
              <a:t>Do I make assumptions around wealth and education which impact on how I talk to patients? Have I considered age, culture and language in my interactions? </a:t>
            </a:r>
          </a:p>
          <a:p>
            <a:pPr marL="0" indent="0">
              <a:buNone/>
            </a:pPr>
            <a:endParaRPr lang="en-GB" sz="2000" dirty="0">
              <a:latin typeface="Source Sans Pro" panose="020B0503030403020204" pitchFamily="34" charset="0"/>
              <a:ea typeface="Source Sans Pro" panose="020B0503030403020204" pitchFamily="34" charset="0"/>
            </a:endParaRPr>
          </a:p>
          <a:p>
            <a:pPr marL="0" indent="0">
              <a:buNone/>
            </a:pPr>
            <a:r>
              <a:rPr lang="en-GB" sz="2000" dirty="0">
                <a:latin typeface="Source Sans Pro" panose="020B0503030403020204" pitchFamily="34" charset="0"/>
                <a:ea typeface="Source Sans Pro" panose="020B0503030403020204" pitchFamily="34" charset="0"/>
              </a:rPr>
              <a:t>Do I explain things clearly to all patients in language they can understand? </a:t>
            </a:r>
          </a:p>
          <a:p>
            <a:pPr marL="0" indent="0">
              <a:buNone/>
            </a:pPr>
            <a:r>
              <a:rPr lang="en-GB" sz="2000" dirty="0">
                <a:latin typeface="Source Sans Pro" panose="020B0503030403020204" pitchFamily="34" charset="0"/>
                <a:ea typeface="Source Sans Pro" panose="020B0503030403020204" pitchFamily="34" charset="0"/>
              </a:rPr>
              <a:t>Do they have time to process it? Do they feel able to ask questions? </a:t>
            </a:r>
          </a:p>
          <a:p>
            <a:pPr marL="0" indent="0">
              <a:buNone/>
            </a:pPr>
            <a:endParaRPr lang="en-GB" sz="2000" dirty="0">
              <a:latin typeface="Source Sans Pro" panose="020B0503030403020204" pitchFamily="34" charset="0"/>
              <a:ea typeface="Source Sans Pro" panose="020B0503030403020204" pitchFamily="34" charset="0"/>
            </a:endParaRPr>
          </a:p>
        </p:txBody>
      </p:sp>
      <p:sp>
        <p:nvSpPr>
          <p:cNvPr id="4" name="Rectangle 3">
            <a:extLst>
              <a:ext uri="{FF2B5EF4-FFF2-40B4-BE49-F238E27FC236}">
                <a16:creationId xmlns:a16="http://schemas.microsoft.com/office/drawing/2014/main" id="{83594E09-C607-8F43-90E3-E430DC123C00}"/>
              </a:ext>
            </a:extLst>
          </p:cNvPr>
          <p:cNvSpPr/>
          <p:nvPr/>
        </p:nvSpPr>
        <p:spPr>
          <a:xfrm>
            <a:off x="838200" y="1437327"/>
            <a:ext cx="1898193" cy="523220"/>
          </a:xfrm>
          <a:prstGeom prst="rect">
            <a:avLst/>
          </a:prstGeom>
        </p:spPr>
        <p:txBody>
          <a:bodyPr wrap="square">
            <a:spAutoFit/>
          </a:bodyPr>
          <a:lstStyle/>
          <a:p>
            <a:r>
              <a:rPr lang="en-US" sz="2800" b="1" dirty="0">
                <a:solidFill>
                  <a:srgbClr val="1A4775"/>
                </a:solidFill>
                <a:latin typeface="Source Sans Pro Black" panose="020B0503030403020204" pitchFamily="34" charset="0"/>
                <a:ea typeface="Source Sans Pro Black" panose="020B0503030403020204" pitchFamily="34" charset="0"/>
                <a:cs typeface="Heebo" pitchFamily="2" charset="-79"/>
              </a:rPr>
              <a:t>Reflect</a:t>
            </a:r>
          </a:p>
        </p:txBody>
      </p:sp>
      <p:pic>
        <p:nvPicPr>
          <p:cNvPr id="5" name="Picture 4">
            <a:extLst>
              <a:ext uri="{FF2B5EF4-FFF2-40B4-BE49-F238E27FC236}">
                <a16:creationId xmlns:a16="http://schemas.microsoft.com/office/drawing/2014/main" id="{89F37ECD-C076-ED48-B57E-AB5D8ECE5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1264" y="2175158"/>
            <a:ext cx="8422476" cy="4053109"/>
          </a:xfrm>
          <a:prstGeom prst="rect">
            <a:avLst/>
          </a:prstGeom>
        </p:spPr>
      </p:pic>
      <p:sp>
        <p:nvSpPr>
          <p:cNvPr id="6" name="Rectangle 5">
            <a:extLst>
              <a:ext uri="{FF2B5EF4-FFF2-40B4-BE49-F238E27FC236}">
                <a16:creationId xmlns:a16="http://schemas.microsoft.com/office/drawing/2014/main" id="{564F27CC-E8FF-6841-BCD5-EC0CD11E115B}"/>
              </a:ext>
            </a:extLst>
          </p:cNvPr>
          <p:cNvSpPr/>
          <p:nvPr/>
        </p:nvSpPr>
        <p:spPr>
          <a:xfrm>
            <a:off x="0" y="6286500"/>
            <a:ext cx="12192000" cy="571500"/>
          </a:xfrm>
          <a:prstGeom prst="rect">
            <a:avLst/>
          </a:prstGeom>
          <a:solidFill>
            <a:srgbClr val="1A4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DB502C4-7074-3F48-ABD0-A93DBB4C7F17}"/>
              </a:ext>
            </a:extLst>
          </p:cNvPr>
          <p:cNvSpPr/>
          <p:nvPr/>
        </p:nvSpPr>
        <p:spPr>
          <a:xfrm>
            <a:off x="-142875" y="-4900"/>
            <a:ext cx="12349162" cy="571500"/>
          </a:xfrm>
          <a:prstGeom prst="rect">
            <a:avLst/>
          </a:prstGeom>
          <a:solidFill>
            <a:srgbClr val="1A4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49729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AC77D2-21EB-904D-ADB0-B5748F0CDBC8}"/>
              </a:ext>
            </a:extLst>
          </p:cNvPr>
          <p:cNvPicPr>
            <a:picLocks noChangeAspect="1"/>
          </p:cNvPicPr>
          <p:nvPr/>
        </p:nvPicPr>
        <p:blipFill>
          <a:blip r:embed="rId3"/>
          <a:stretch>
            <a:fillRect/>
          </a:stretch>
        </p:blipFill>
        <p:spPr>
          <a:xfrm>
            <a:off x="6202680" y="-742087"/>
            <a:ext cx="10817894" cy="6085065"/>
          </a:xfrm>
          <a:prstGeom prst="rect">
            <a:avLst/>
          </a:prstGeom>
        </p:spPr>
      </p:pic>
      <p:sp>
        <p:nvSpPr>
          <p:cNvPr id="2" name="Title 1"/>
          <p:cNvSpPr>
            <a:spLocks noGrp="1"/>
          </p:cNvSpPr>
          <p:nvPr>
            <p:ph type="title"/>
          </p:nvPr>
        </p:nvSpPr>
        <p:spPr>
          <a:xfrm>
            <a:off x="838200" y="1637665"/>
            <a:ext cx="10515600" cy="1325563"/>
          </a:xfrm>
        </p:spPr>
        <p:txBody>
          <a:bodyPr>
            <a:normAutofit/>
          </a:bodyPr>
          <a:lstStyle/>
          <a:p>
            <a:r>
              <a:rPr lang="en-GB" sz="2800" b="1" dirty="0">
                <a:solidFill>
                  <a:srgbClr val="1A4774"/>
                </a:solidFill>
                <a:latin typeface="Source Sans Pro Black" panose="020B0503030403020204" pitchFamily="34" charset="0"/>
                <a:ea typeface="Source Sans Pro Black" panose="020B0503030403020204" pitchFamily="34" charset="0"/>
              </a:rPr>
              <a:t>Reflect </a:t>
            </a:r>
          </a:p>
        </p:txBody>
      </p:sp>
      <p:sp>
        <p:nvSpPr>
          <p:cNvPr id="3" name="Content Placeholder 2"/>
          <p:cNvSpPr>
            <a:spLocks noGrp="1"/>
          </p:cNvSpPr>
          <p:nvPr>
            <p:ph idx="1"/>
          </p:nvPr>
        </p:nvSpPr>
        <p:spPr>
          <a:xfrm>
            <a:off x="838200" y="2627947"/>
            <a:ext cx="7635240" cy="2592388"/>
          </a:xfrm>
        </p:spPr>
        <p:txBody>
          <a:bodyPr>
            <a:normAutofit/>
          </a:bodyPr>
          <a:lstStyle/>
          <a:p>
            <a:r>
              <a:rPr lang="en-GB" sz="2000" dirty="0">
                <a:latin typeface="Source Sans Pro" panose="020B0503030403020204" pitchFamily="34" charset="0"/>
                <a:ea typeface="Source Sans Pro" panose="020B0503030403020204" pitchFamily="34" charset="0"/>
              </a:rPr>
              <a:t>Something which made you think</a:t>
            </a:r>
          </a:p>
          <a:p>
            <a:r>
              <a:rPr lang="en-GB" sz="2000" dirty="0">
                <a:latin typeface="Source Sans Pro" panose="020B0503030403020204" pitchFamily="34" charset="0"/>
                <a:ea typeface="Source Sans Pro" panose="020B0503030403020204" pitchFamily="34" charset="0"/>
              </a:rPr>
              <a:t>Something you are curious about and what to find out more</a:t>
            </a:r>
          </a:p>
          <a:p>
            <a:r>
              <a:rPr lang="en-GB" sz="2000" dirty="0">
                <a:latin typeface="Source Sans Pro" panose="020B0503030403020204" pitchFamily="34" charset="0"/>
                <a:ea typeface="Source Sans Pro" panose="020B0503030403020204" pitchFamily="34" charset="0"/>
              </a:rPr>
              <a:t>Something you will do after this session</a:t>
            </a:r>
          </a:p>
          <a:p>
            <a:endParaRPr lang="en-GB" sz="2000" dirty="0">
              <a:latin typeface="Source Sans Pro" panose="020B0503030403020204" pitchFamily="34" charset="0"/>
              <a:ea typeface="Source Sans Pro" panose="020B0503030403020204" pitchFamily="34" charset="0"/>
            </a:endParaRPr>
          </a:p>
        </p:txBody>
      </p:sp>
      <p:pic>
        <p:nvPicPr>
          <p:cNvPr id="5" name="Picture 4">
            <a:extLst>
              <a:ext uri="{FF2B5EF4-FFF2-40B4-BE49-F238E27FC236}">
                <a16:creationId xmlns:a16="http://schemas.microsoft.com/office/drawing/2014/main" id="{3864D84C-219D-A84B-B92A-FDB7CD39FCCC}"/>
              </a:ext>
            </a:extLst>
          </p:cNvPr>
          <p:cNvPicPr>
            <a:picLocks noChangeAspect="1"/>
          </p:cNvPicPr>
          <p:nvPr/>
        </p:nvPicPr>
        <p:blipFill>
          <a:blip r:embed="rId3"/>
          <a:stretch>
            <a:fillRect/>
          </a:stretch>
        </p:blipFill>
        <p:spPr>
          <a:xfrm>
            <a:off x="-3639098" y="3812152"/>
            <a:ext cx="8527876" cy="4796930"/>
          </a:xfrm>
          <a:prstGeom prst="rect">
            <a:avLst/>
          </a:prstGeom>
        </p:spPr>
      </p:pic>
      <p:sp>
        <p:nvSpPr>
          <p:cNvPr id="6" name="Rectangle 5">
            <a:extLst>
              <a:ext uri="{FF2B5EF4-FFF2-40B4-BE49-F238E27FC236}">
                <a16:creationId xmlns:a16="http://schemas.microsoft.com/office/drawing/2014/main" id="{139A3EF8-9440-3D41-8555-E54187EC05A4}"/>
              </a:ext>
            </a:extLst>
          </p:cNvPr>
          <p:cNvSpPr/>
          <p:nvPr/>
        </p:nvSpPr>
        <p:spPr>
          <a:xfrm>
            <a:off x="0" y="6286500"/>
            <a:ext cx="12192000" cy="571500"/>
          </a:xfrm>
          <a:prstGeom prst="rect">
            <a:avLst/>
          </a:prstGeom>
          <a:solidFill>
            <a:srgbClr val="1A4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46BE813-65A6-2746-B5E1-36CC6E8CC854}"/>
              </a:ext>
            </a:extLst>
          </p:cNvPr>
          <p:cNvSpPr/>
          <p:nvPr/>
        </p:nvSpPr>
        <p:spPr>
          <a:xfrm>
            <a:off x="-142875" y="-4900"/>
            <a:ext cx="12349162" cy="571500"/>
          </a:xfrm>
          <a:prstGeom prst="rect">
            <a:avLst/>
          </a:prstGeom>
          <a:solidFill>
            <a:srgbClr val="1A4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26309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A4774"/>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C17225F-58EE-B642-A19D-3C732A63B51C}"/>
              </a:ext>
            </a:extLst>
          </p:cNvPr>
          <p:cNvSpPr/>
          <p:nvPr/>
        </p:nvSpPr>
        <p:spPr>
          <a:xfrm>
            <a:off x="5579170" y="4980784"/>
            <a:ext cx="1019340" cy="389052"/>
          </a:xfrm>
          <a:prstGeom prst="rect">
            <a:avLst/>
          </a:prstGeom>
          <a:solidFill>
            <a:srgbClr val="92D05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37C4D7E-2D0F-1949-B2C8-CAB7DCFC1796}"/>
              </a:ext>
            </a:extLst>
          </p:cNvPr>
          <p:cNvSpPr/>
          <p:nvPr/>
        </p:nvSpPr>
        <p:spPr>
          <a:xfrm>
            <a:off x="5609249" y="5008543"/>
            <a:ext cx="958367" cy="333004"/>
          </a:xfrm>
          <a:prstGeom prst="rect">
            <a:avLst/>
          </a:prstGeom>
          <a:solidFill>
            <a:schemeClr val="bg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A6031F3-2DED-4A45-AD44-7ACC4009447B}"/>
              </a:ext>
            </a:extLst>
          </p:cNvPr>
          <p:cNvSpPr/>
          <p:nvPr/>
        </p:nvSpPr>
        <p:spPr>
          <a:xfrm>
            <a:off x="4003119" y="1804636"/>
            <a:ext cx="4185761" cy="523220"/>
          </a:xfrm>
          <a:prstGeom prst="rect">
            <a:avLst/>
          </a:prstGeom>
        </p:spPr>
        <p:txBody>
          <a:bodyPr wrap="none">
            <a:spAutoFit/>
          </a:bodyPr>
          <a:lstStyle/>
          <a:p>
            <a:r>
              <a:rPr lang="en-US" sz="2800" b="1" dirty="0">
                <a:solidFill>
                  <a:schemeClr val="bg1"/>
                </a:solidFill>
                <a:latin typeface="Source Sans Pro Black" panose="020B0503030403020204" pitchFamily="34" charset="0"/>
                <a:ea typeface="Source Sans Pro Black" panose="020B0503030403020204" pitchFamily="34" charset="0"/>
                <a:cs typeface="Heebo" pitchFamily="2" charset="-79"/>
              </a:rPr>
              <a:t>Thank you for your time</a:t>
            </a:r>
          </a:p>
        </p:txBody>
      </p:sp>
      <p:sp>
        <p:nvSpPr>
          <p:cNvPr id="5" name="Rectangle 4">
            <a:extLst>
              <a:ext uri="{FF2B5EF4-FFF2-40B4-BE49-F238E27FC236}">
                <a16:creationId xmlns:a16="http://schemas.microsoft.com/office/drawing/2014/main" id="{A4421737-9563-7243-BB36-A2CFC27B9A7C}"/>
              </a:ext>
            </a:extLst>
          </p:cNvPr>
          <p:cNvSpPr/>
          <p:nvPr/>
        </p:nvSpPr>
        <p:spPr>
          <a:xfrm>
            <a:off x="0" y="6072188"/>
            <a:ext cx="12192000" cy="785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Internet outline">
            <a:extLst>
              <a:ext uri="{FF2B5EF4-FFF2-40B4-BE49-F238E27FC236}">
                <a16:creationId xmlns:a16="http://schemas.microsoft.com/office/drawing/2014/main" id="{7EC50010-F28B-F544-9321-E30C0424DB1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570789" y="2802936"/>
            <a:ext cx="594743" cy="594743"/>
          </a:xfrm>
          <a:prstGeom prst="rect">
            <a:avLst/>
          </a:prstGeom>
        </p:spPr>
      </p:pic>
      <p:pic>
        <p:nvPicPr>
          <p:cNvPr id="12" name="Picture 11" descr="A picture containing ax, vector graphics&#10;&#10;Description automatically generated">
            <a:extLst>
              <a:ext uri="{FF2B5EF4-FFF2-40B4-BE49-F238E27FC236}">
                <a16:creationId xmlns:a16="http://schemas.microsoft.com/office/drawing/2014/main" id="{D3D86CB0-0D82-AC44-8282-3AEAA6E02E51}"/>
              </a:ext>
            </a:extLst>
          </p:cNvPr>
          <p:cNvPicPr>
            <a:picLocks noChangeAspect="1"/>
          </p:cNvPicPr>
          <p:nvPr/>
        </p:nvPicPr>
        <p:blipFill>
          <a:blip r:embed="rId4"/>
          <a:stretch>
            <a:fillRect/>
          </a:stretch>
        </p:blipFill>
        <p:spPr>
          <a:xfrm>
            <a:off x="2655279" y="3586178"/>
            <a:ext cx="425761" cy="360814"/>
          </a:xfrm>
          <a:prstGeom prst="rect">
            <a:avLst/>
          </a:prstGeom>
        </p:spPr>
      </p:pic>
      <p:sp>
        <p:nvSpPr>
          <p:cNvPr id="13" name="Rectangle 12">
            <a:extLst>
              <a:ext uri="{FF2B5EF4-FFF2-40B4-BE49-F238E27FC236}">
                <a16:creationId xmlns:a16="http://schemas.microsoft.com/office/drawing/2014/main" id="{D7F1C9D0-1781-AB42-8282-3DF148194498}"/>
              </a:ext>
            </a:extLst>
          </p:cNvPr>
          <p:cNvSpPr/>
          <p:nvPr/>
        </p:nvSpPr>
        <p:spPr>
          <a:xfrm>
            <a:off x="3164029" y="2853050"/>
            <a:ext cx="2018502" cy="422808"/>
          </a:xfrm>
          <a:prstGeom prst="rect">
            <a:avLst/>
          </a:prstGeom>
        </p:spPr>
        <p:txBody>
          <a:bodyPr wrap="none">
            <a:spAutoFit/>
          </a:bodyPr>
          <a:lstStyle/>
          <a:p>
            <a:pPr algn="ctr">
              <a:lnSpc>
                <a:spcPct val="150000"/>
              </a:lnSpc>
            </a:pPr>
            <a:r>
              <a:rPr lang="en-US" sz="1600" b="1" dirty="0" err="1">
                <a:solidFill>
                  <a:schemeClr val="bg1"/>
                </a:solidFill>
                <a:latin typeface="Source Sans Pro" panose="020B0503030403020204" pitchFamily="34" charset="0"/>
                <a:ea typeface="Source Sans Pro" panose="020B0503030403020204" pitchFamily="34" charset="0"/>
                <a:cs typeface="Heebo" pitchFamily="2" charset="-79"/>
              </a:rPr>
              <a:t>www.scotdec.org.uk</a:t>
            </a:r>
            <a:endParaRPr lang="en-US" sz="1600" b="1" dirty="0">
              <a:solidFill>
                <a:schemeClr val="bg1"/>
              </a:solidFill>
              <a:latin typeface="Source Sans Pro" panose="020B0503030403020204" pitchFamily="34" charset="0"/>
              <a:ea typeface="Source Sans Pro" panose="020B0503030403020204" pitchFamily="34" charset="0"/>
              <a:cs typeface="Heebo" pitchFamily="2" charset="-79"/>
            </a:endParaRPr>
          </a:p>
        </p:txBody>
      </p:sp>
      <p:sp>
        <p:nvSpPr>
          <p:cNvPr id="14" name="Rectangle 13">
            <a:extLst>
              <a:ext uri="{FF2B5EF4-FFF2-40B4-BE49-F238E27FC236}">
                <a16:creationId xmlns:a16="http://schemas.microsoft.com/office/drawing/2014/main" id="{979EFD99-1EB5-764A-8FE6-ABA0F3EEEF21}"/>
              </a:ext>
            </a:extLst>
          </p:cNvPr>
          <p:cNvSpPr/>
          <p:nvPr/>
        </p:nvSpPr>
        <p:spPr>
          <a:xfrm>
            <a:off x="3200097" y="3547977"/>
            <a:ext cx="1802096" cy="422808"/>
          </a:xfrm>
          <a:prstGeom prst="rect">
            <a:avLst/>
          </a:prstGeom>
        </p:spPr>
        <p:txBody>
          <a:bodyPr wrap="none">
            <a:spAutoFit/>
          </a:bodyPr>
          <a:lstStyle/>
          <a:p>
            <a:pPr>
              <a:lnSpc>
                <a:spcPct val="150000"/>
              </a:lnSpc>
            </a:pPr>
            <a:r>
              <a:rPr lang="en-US" sz="1600" b="1" dirty="0">
                <a:solidFill>
                  <a:schemeClr val="bg1"/>
                </a:solidFill>
                <a:latin typeface="Source Sans Pro" panose="020B0503030403020204" pitchFamily="34" charset="0"/>
                <a:ea typeface="Source Sans Pro" panose="020B0503030403020204" pitchFamily="34" charset="0"/>
                <a:cs typeface="Heebo" pitchFamily="2" charset="-79"/>
              </a:rPr>
              <a:t>@</a:t>
            </a:r>
            <a:r>
              <a:rPr lang="en-US" sz="1600" b="1" dirty="0" err="1">
                <a:solidFill>
                  <a:schemeClr val="bg1"/>
                </a:solidFill>
                <a:latin typeface="Source Sans Pro" panose="020B0503030403020204" pitchFamily="34" charset="0"/>
                <a:ea typeface="Source Sans Pro" panose="020B0503030403020204" pitchFamily="34" charset="0"/>
                <a:cs typeface="Heebo" pitchFamily="2" charset="-79"/>
              </a:rPr>
              <a:t>scotdeclearning</a:t>
            </a:r>
            <a:endParaRPr lang="en-US" sz="1600" b="1" dirty="0">
              <a:solidFill>
                <a:schemeClr val="bg1"/>
              </a:solidFill>
              <a:latin typeface="Source Sans Pro" panose="020B0503030403020204" pitchFamily="34" charset="0"/>
              <a:ea typeface="Source Sans Pro" panose="020B0503030403020204" pitchFamily="34" charset="0"/>
              <a:cs typeface="Heebo" pitchFamily="2" charset="-79"/>
            </a:endParaRPr>
          </a:p>
        </p:txBody>
      </p:sp>
      <p:pic>
        <p:nvPicPr>
          <p:cNvPr id="15" name="Graphic 14" descr="Internet outline">
            <a:extLst>
              <a:ext uri="{FF2B5EF4-FFF2-40B4-BE49-F238E27FC236}">
                <a16:creationId xmlns:a16="http://schemas.microsoft.com/office/drawing/2014/main" id="{82A04504-6673-6F4A-A2F4-D611BD0F2738}"/>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191301" y="2811254"/>
            <a:ext cx="594743" cy="594743"/>
          </a:xfrm>
          <a:prstGeom prst="rect">
            <a:avLst/>
          </a:prstGeom>
        </p:spPr>
      </p:pic>
      <p:pic>
        <p:nvPicPr>
          <p:cNvPr id="16" name="Picture 15" descr="A picture containing ax, vector graphics&#10;&#10;Description automatically generated">
            <a:extLst>
              <a:ext uri="{FF2B5EF4-FFF2-40B4-BE49-F238E27FC236}">
                <a16:creationId xmlns:a16="http://schemas.microsoft.com/office/drawing/2014/main" id="{783A02B1-9610-5F41-B5DD-38A67CAAAF75}"/>
              </a:ext>
            </a:extLst>
          </p:cNvPr>
          <p:cNvPicPr>
            <a:picLocks noChangeAspect="1"/>
          </p:cNvPicPr>
          <p:nvPr/>
        </p:nvPicPr>
        <p:blipFill>
          <a:blip r:embed="rId4"/>
          <a:stretch>
            <a:fillRect/>
          </a:stretch>
        </p:blipFill>
        <p:spPr>
          <a:xfrm>
            <a:off x="6275791" y="3594496"/>
            <a:ext cx="425761" cy="360814"/>
          </a:xfrm>
          <a:prstGeom prst="rect">
            <a:avLst/>
          </a:prstGeom>
        </p:spPr>
      </p:pic>
      <p:sp>
        <p:nvSpPr>
          <p:cNvPr id="17" name="Rectangle 16">
            <a:extLst>
              <a:ext uri="{FF2B5EF4-FFF2-40B4-BE49-F238E27FC236}">
                <a16:creationId xmlns:a16="http://schemas.microsoft.com/office/drawing/2014/main" id="{1EACD428-0C71-CA43-BD5E-1A86D903B686}"/>
              </a:ext>
            </a:extLst>
          </p:cNvPr>
          <p:cNvSpPr/>
          <p:nvPr/>
        </p:nvSpPr>
        <p:spPr>
          <a:xfrm>
            <a:off x="6793358" y="2861368"/>
            <a:ext cx="2887329" cy="422808"/>
          </a:xfrm>
          <a:prstGeom prst="rect">
            <a:avLst/>
          </a:prstGeom>
        </p:spPr>
        <p:txBody>
          <a:bodyPr wrap="none">
            <a:spAutoFit/>
          </a:bodyPr>
          <a:lstStyle/>
          <a:p>
            <a:pPr algn="ctr">
              <a:lnSpc>
                <a:spcPct val="150000"/>
              </a:lnSpc>
            </a:pPr>
            <a:r>
              <a:rPr lang="en-US" sz="1600" b="1" dirty="0" err="1">
                <a:solidFill>
                  <a:schemeClr val="bg1"/>
                </a:solidFill>
                <a:latin typeface="Source Sans Pro" panose="020B0503030403020204" pitchFamily="34" charset="0"/>
                <a:ea typeface="Source Sans Pro" panose="020B0503030403020204" pitchFamily="34" charset="0"/>
                <a:cs typeface="Heebo" pitchFamily="2" charset="-79"/>
              </a:rPr>
              <a:t>www.scottishglobalhealth.org</a:t>
            </a:r>
            <a:endParaRPr lang="en-US" sz="1600" b="1" dirty="0">
              <a:solidFill>
                <a:schemeClr val="bg1"/>
              </a:solidFill>
              <a:latin typeface="Source Sans Pro" panose="020B0503030403020204" pitchFamily="34" charset="0"/>
              <a:ea typeface="Source Sans Pro" panose="020B0503030403020204" pitchFamily="34" charset="0"/>
              <a:cs typeface="Heebo" pitchFamily="2" charset="-79"/>
            </a:endParaRPr>
          </a:p>
        </p:txBody>
      </p:sp>
      <p:sp>
        <p:nvSpPr>
          <p:cNvPr id="18" name="Rectangle 17">
            <a:extLst>
              <a:ext uri="{FF2B5EF4-FFF2-40B4-BE49-F238E27FC236}">
                <a16:creationId xmlns:a16="http://schemas.microsoft.com/office/drawing/2014/main" id="{E57766D8-8B10-A34F-940E-27B628A2952F}"/>
              </a:ext>
            </a:extLst>
          </p:cNvPr>
          <p:cNvSpPr/>
          <p:nvPr/>
        </p:nvSpPr>
        <p:spPr>
          <a:xfrm>
            <a:off x="6820609" y="3556295"/>
            <a:ext cx="1544012" cy="422808"/>
          </a:xfrm>
          <a:prstGeom prst="rect">
            <a:avLst/>
          </a:prstGeom>
        </p:spPr>
        <p:txBody>
          <a:bodyPr wrap="none">
            <a:spAutoFit/>
          </a:bodyPr>
          <a:lstStyle/>
          <a:p>
            <a:pPr>
              <a:lnSpc>
                <a:spcPct val="150000"/>
              </a:lnSpc>
            </a:pPr>
            <a:r>
              <a:rPr lang="en-US" sz="1600" dirty="0">
                <a:solidFill>
                  <a:schemeClr val="bg1"/>
                </a:solidFill>
                <a:latin typeface="Source Sans Pro" panose="020B0503030403020204" pitchFamily="34" charset="0"/>
                <a:ea typeface="Source Sans Pro" panose="020B0503030403020204" pitchFamily="34" charset="0"/>
                <a:cs typeface="Heebo" pitchFamily="2" charset="-79"/>
              </a:rPr>
              <a:t>@</a:t>
            </a:r>
            <a:r>
              <a:rPr lang="en-US" sz="1600" dirty="0" err="1">
                <a:solidFill>
                  <a:schemeClr val="bg1"/>
                </a:solidFill>
                <a:latin typeface="Source Sans Pro" panose="020B0503030403020204" pitchFamily="34" charset="0"/>
                <a:ea typeface="Source Sans Pro" panose="020B0503030403020204" pitchFamily="34" charset="0"/>
                <a:cs typeface="Heebo" pitchFamily="2" charset="-79"/>
              </a:rPr>
              <a:t>scottishGHCU</a:t>
            </a:r>
            <a:endParaRPr lang="en-US" sz="1600" dirty="0">
              <a:solidFill>
                <a:schemeClr val="bg1"/>
              </a:solidFill>
              <a:latin typeface="Source Sans Pro" panose="020B0503030403020204" pitchFamily="34" charset="0"/>
              <a:ea typeface="Source Sans Pro" panose="020B0503030403020204" pitchFamily="34" charset="0"/>
              <a:cs typeface="Heebo" pitchFamily="2" charset="-79"/>
            </a:endParaRPr>
          </a:p>
        </p:txBody>
      </p:sp>
      <p:cxnSp>
        <p:nvCxnSpPr>
          <p:cNvPr id="19" name="Straight Connector 18">
            <a:extLst>
              <a:ext uri="{FF2B5EF4-FFF2-40B4-BE49-F238E27FC236}">
                <a16:creationId xmlns:a16="http://schemas.microsoft.com/office/drawing/2014/main" id="{84DB8608-8033-7E4A-B6A1-6B7D9A0AC131}"/>
              </a:ext>
            </a:extLst>
          </p:cNvPr>
          <p:cNvCxnSpPr>
            <a:cxnSpLocks/>
          </p:cNvCxnSpPr>
          <p:nvPr/>
        </p:nvCxnSpPr>
        <p:spPr>
          <a:xfrm>
            <a:off x="2570789" y="2578648"/>
            <a:ext cx="69659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F24FFC1F-005E-714B-88CC-CF5023FE9D3E}"/>
              </a:ext>
            </a:extLst>
          </p:cNvPr>
          <p:cNvSpPr/>
          <p:nvPr/>
        </p:nvSpPr>
        <p:spPr>
          <a:xfrm>
            <a:off x="3081040" y="4473012"/>
            <a:ext cx="6096000" cy="461665"/>
          </a:xfrm>
          <a:prstGeom prst="rect">
            <a:avLst/>
          </a:prstGeom>
        </p:spPr>
        <p:txBody>
          <a:bodyPr>
            <a:spAutoFit/>
          </a:bodyPr>
          <a:lstStyle/>
          <a:p>
            <a:pPr algn="ctr"/>
            <a:r>
              <a:rPr lang="en-GB" sz="1200" dirty="0">
                <a:solidFill>
                  <a:schemeClr val="bg1"/>
                </a:solidFill>
                <a:latin typeface="Source Sans Pro" panose="020B0503030403020204" pitchFamily="34" charset="0"/>
                <a:ea typeface="Source Sans Pro" panose="020B0503030403020204" pitchFamily="34" charset="0"/>
              </a:rPr>
              <a:t>The contents of this document are the sole responsibility of the 15 project partners and can in no way be taken to reflect the views of the European Union.</a:t>
            </a:r>
            <a:endParaRPr lang="en-US" sz="1200" dirty="0">
              <a:solidFill>
                <a:schemeClr val="bg1"/>
              </a:solidFill>
              <a:latin typeface="Source Sans Pro" panose="020B0503030403020204" pitchFamily="34" charset="0"/>
              <a:ea typeface="Source Sans Pro" panose="020B0503030403020204" pitchFamily="34" charset="0"/>
            </a:endParaRPr>
          </a:p>
        </p:txBody>
      </p:sp>
      <p:pic>
        <p:nvPicPr>
          <p:cNvPr id="25" name="Picture 24" descr="Logo&#10;&#10;Description automatically generated">
            <a:extLst>
              <a:ext uri="{FF2B5EF4-FFF2-40B4-BE49-F238E27FC236}">
                <a16:creationId xmlns:a16="http://schemas.microsoft.com/office/drawing/2014/main" id="{A01F79AF-9E2B-F64F-9637-BBDBB385854B}"/>
              </a:ext>
            </a:extLst>
          </p:cNvPr>
          <p:cNvPicPr>
            <a:picLocks noChangeAspect="1"/>
          </p:cNvPicPr>
          <p:nvPr/>
        </p:nvPicPr>
        <p:blipFill>
          <a:blip r:embed="rId5"/>
          <a:stretch>
            <a:fillRect/>
          </a:stretch>
        </p:blipFill>
        <p:spPr>
          <a:xfrm>
            <a:off x="7471844" y="6155296"/>
            <a:ext cx="1079496" cy="683421"/>
          </a:xfrm>
          <a:prstGeom prst="rect">
            <a:avLst/>
          </a:prstGeom>
        </p:spPr>
      </p:pic>
      <p:pic>
        <p:nvPicPr>
          <p:cNvPr id="26" name="Picture 25" descr="Logo&#10;&#10;Description automatically generated with low confidence">
            <a:extLst>
              <a:ext uri="{FF2B5EF4-FFF2-40B4-BE49-F238E27FC236}">
                <a16:creationId xmlns:a16="http://schemas.microsoft.com/office/drawing/2014/main" id="{D121D536-E32D-2846-9A89-7A9D6CAA25E9}"/>
              </a:ext>
            </a:extLst>
          </p:cNvPr>
          <p:cNvPicPr>
            <a:picLocks noChangeAspect="1"/>
          </p:cNvPicPr>
          <p:nvPr/>
        </p:nvPicPr>
        <p:blipFill>
          <a:blip r:embed="rId6"/>
          <a:stretch>
            <a:fillRect/>
          </a:stretch>
        </p:blipFill>
        <p:spPr>
          <a:xfrm>
            <a:off x="9541975" y="6120700"/>
            <a:ext cx="1828800" cy="635000"/>
          </a:xfrm>
          <a:prstGeom prst="rect">
            <a:avLst/>
          </a:prstGeom>
        </p:spPr>
      </p:pic>
      <p:pic>
        <p:nvPicPr>
          <p:cNvPr id="27" name="Picture 26" descr="Logo&#10;&#10;Description automatically generated">
            <a:extLst>
              <a:ext uri="{FF2B5EF4-FFF2-40B4-BE49-F238E27FC236}">
                <a16:creationId xmlns:a16="http://schemas.microsoft.com/office/drawing/2014/main" id="{1BACEEAE-3FAC-5344-BF8D-13FB61D348AD}"/>
              </a:ext>
            </a:extLst>
          </p:cNvPr>
          <p:cNvPicPr>
            <a:picLocks noChangeAspect="1"/>
          </p:cNvPicPr>
          <p:nvPr/>
        </p:nvPicPr>
        <p:blipFill>
          <a:blip r:embed="rId7"/>
          <a:stretch>
            <a:fillRect/>
          </a:stretch>
        </p:blipFill>
        <p:spPr>
          <a:xfrm>
            <a:off x="5603071" y="6217176"/>
            <a:ext cx="878138" cy="559127"/>
          </a:xfrm>
          <a:prstGeom prst="rect">
            <a:avLst/>
          </a:prstGeom>
        </p:spPr>
      </p:pic>
      <p:pic>
        <p:nvPicPr>
          <p:cNvPr id="28" name="Picture 27" descr="Logo, company name&#10;&#10;Description automatically generated">
            <a:extLst>
              <a:ext uri="{FF2B5EF4-FFF2-40B4-BE49-F238E27FC236}">
                <a16:creationId xmlns:a16="http://schemas.microsoft.com/office/drawing/2014/main" id="{70A2EDD9-E298-C245-B740-16ADDD4E0ED8}"/>
              </a:ext>
            </a:extLst>
          </p:cNvPr>
          <p:cNvPicPr>
            <a:picLocks noChangeAspect="1"/>
          </p:cNvPicPr>
          <p:nvPr/>
        </p:nvPicPr>
        <p:blipFill>
          <a:blip r:embed="rId8"/>
          <a:stretch>
            <a:fillRect/>
          </a:stretch>
        </p:blipFill>
        <p:spPr>
          <a:xfrm>
            <a:off x="2969755" y="6236806"/>
            <a:ext cx="1561999" cy="554520"/>
          </a:xfrm>
          <a:prstGeom prst="rect">
            <a:avLst/>
          </a:prstGeom>
        </p:spPr>
      </p:pic>
      <p:pic>
        <p:nvPicPr>
          <p:cNvPr id="29" name="Picture 28" descr="Graphical user interface, application&#10;&#10;Description automatically generated">
            <a:extLst>
              <a:ext uri="{FF2B5EF4-FFF2-40B4-BE49-F238E27FC236}">
                <a16:creationId xmlns:a16="http://schemas.microsoft.com/office/drawing/2014/main" id="{D9F79336-FCBC-8F48-B759-3DDBC01960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886" y="6244070"/>
            <a:ext cx="1865686" cy="511630"/>
          </a:xfrm>
          <a:prstGeom prst="rect">
            <a:avLst/>
          </a:prstGeom>
        </p:spPr>
      </p:pic>
      <p:pic>
        <p:nvPicPr>
          <p:cNvPr id="30" name="Picture 29" descr="Graphical user interface, application&#10;&#10;Description automatically generated">
            <a:extLst>
              <a:ext uri="{FF2B5EF4-FFF2-40B4-BE49-F238E27FC236}">
                <a16:creationId xmlns:a16="http://schemas.microsoft.com/office/drawing/2014/main" id="{601294C3-2F58-E04A-8664-CD19669DC0A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28944" y="5067814"/>
            <a:ext cx="762551" cy="209116"/>
          </a:xfrm>
          <a:prstGeom prst="rect">
            <a:avLst/>
          </a:prstGeom>
        </p:spPr>
      </p:pic>
    </p:spTree>
    <p:extLst>
      <p:ext uri="{BB962C8B-B14F-4D97-AF65-F5344CB8AC3E}">
        <p14:creationId xmlns:p14="http://schemas.microsoft.com/office/powerpoint/2010/main" val="2694655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86B72E4C-0AB0-B148-8360-950DB4D41D06}"/>
              </a:ext>
            </a:extLst>
          </p:cNvPr>
          <p:cNvSpPr/>
          <p:nvPr/>
        </p:nvSpPr>
        <p:spPr>
          <a:xfrm>
            <a:off x="831445" y="-133479"/>
            <a:ext cx="7172325" cy="5996328"/>
          </a:xfrm>
          <a:prstGeom prst="rect">
            <a:avLst/>
          </a:prstGeom>
          <a:noFill/>
          <a:ln w="50800">
            <a:solidFill>
              <a:srgbClr val="208CC0"/>
            </a:solidFill>
          </a:ln>
        </p:spPr>
      </p:sp>
      <p:sp>
        <p:nvSpPr>
          <p:cNvPr id="5" name="Rectangle 4">
            <a:extLst>
              <a:ext uri="{FF2B5EF4-FFF2-40B4-BE49-F238E27FC236}">
                <a16:creationId xmlns:a16="http://schemas.microsoft.com/office/drawing/2014/main" id="{53B776E7-5C18-A44E-8081-9010E4705221}"/>
              </a:ext>
            </a:extLst>
          </p:cNvPr>
          <p:cNvSpPr/>
          <p:nvPr/>
        </p:nvSpPr>
        <p:spPr>
          <a:xfrm>
            <a:off x="1080090" y="920074"/>
            <a:ext cx="5625258" cy="1142044"/>
          </a:xfrm>
          <a:prstGeom prst="rect">
            <a:avLst/>
          </a:prstGeom>
        </p:spPr>
        <p:txBody>
          <a:bodyPr wrap="none">
            <a:spAutoFit/>
          </a:bodyPr>
          <a:lstStyle/>
          <a:p>
            <a:pPr>
              <a:lnSpc>
                <a:spcPct val="150000"/>
              </a:lnSpc>
            </a:pPr>
            <a:r>
              <a:rPr lang="en-GB" sz="2400" b="1" dirty="0">
                <a:solidFill>
                  <a:srgbClr val="1A4774"/>
                </a:solidFill>
                <a:latin typeface="Source Sans Pro Black" panose="020B0503030403020204" pitchFamily="34" charset="0"/>
                <a:ea typeface="Source Sans Pro Black" panose="020B0503030403020204" pitchFamily="34" charset="0"/>
              </a:rPr>
              <a:t>SDG 1: No poverty </a:t>
            </a:r>
            <a:br>
              <a:rPr lang="en-GB" sz="2400" b="1" dirty="0">
                <a:solidFill>
                  <a:srgbClr val="1A4774"/>
                </a:solidFill>
                <a:latin typeface="Source Sans Pro Black" panose="020B0503030403020204" pitchFamily="34" charset="0"/>
                <a:ea typeface="Source Sans Pro Black" panose="020B0503030403020204" pitchFamily="34" charset="0"/>
              </a:rPr>
            </a:br>
            <a:r>
              <a:rPr lang="en-GB" sz="2400" b="1" dirty="0">
                <a:solidFill>
                  <a:srgbClr val="1A4774"/>
                </a:solidFill>
                <a:latin typeface="Source Sans Pro Black" panose="020B0503030403020204" pitchFamily="34" charset="0"/>
                <a:ea typeface="Source Sans Pro Black" panose="020B0503030403020204" pitchFamily="34" charset="0"/>
              </a:rPr>
              <a:t>End poverty in all its forms everywhere</a:t>
            </a:r>
            <a:endParaRPr lang="en-US" sz="2400" b="1" dirty="0">
              <a:solidFill>
                <a:srgbClr val="1A4774"/>
              </a:solidFill>
              <a:latin typeface="Source Sans Pro Black" panose="020B0503030403020204" pitchFamily="34" charset="0"/>
              <a:ea typeface="Source Sans Pro Black" panose="020B0503030403020204" pitchFamily="34" charset="0"/>
              <a:cs typeface="Heebo" pitchFamily="2" charset="-79"/>
            </a:endParaRPr>
          </a:p>
        </p:txBody>
      </p:sp>
      <p:sp>
        <p:nvSpPr>
          <p:cNvPr id="6" name="Rectangle 5">
            <a:extLst>
              <a:ext uri="{FF2B5EF4-FFF2-40B4-BE49-F238E27FC236}">
                <a16:creationId xmlns:a16="http://schemas.microsoft.com/office/drawing/2014/main" id="{D1502741-6B25-2A47-8206-01A0D7F28F6D}"/>
              </a:ext>
            </a:extLst>
          </p:cNvPr>
          <p:cNvSpPr/>
          <p:nvPr/>
        </p:nvSpPr>
        <p:spPr>
          <a:xfrm>
            <a:off x="1080090" y="2413053"/>
            <a:ext cx="6349409" cy="2585323"/>
          </a:xfrm>
          <a:prstGeom prst="rect">
            <a:avLst/>
          </a:prstGeom>
        </p:spPr>
        <p:txBody>
          <a:bodyPr wrap="square">
            <a:spAutoFit/>
          </a:bodyPr>
          <a:lstStyle/>
          <a:p>
            <a:r>
              <a:rPr lang="en-GB" dirty="0">
                <a:latin typeface="Source Sans Pro" panose="020B0503030403020204" pitchFamily="34" charset="0"/>
                <a:ea typeface="Source Sans Pro" panose="020B0503030403020204" pitchFamily="34" charset="0"/>
              </a:rPr>
              <a:t>Poverty is a driver of health inequality. The daily experience of poverty is about access to resources, and the ability to plan and have control over basic needs. It is about justice and dignity. </a:t>
            </a:r>
          </a:p>
          <a:p>
            <a:endParaRPr lang="en-GB" dirty="0">
              <a:latin typeface="Source Sans Pro" panose="020B0503030403020204" pitchFamily="34" charset="0"/>
              <a:ea typeface="Source Sans Pro" panose="020B0503030403020204" pitchFamily="34" charset="0"/>
            </a:endParaRPr>
          </a:p>
          <a:p>
            <a:r>
              <a:rPr lang="en-GB" dirty="0">
                <a:latin typeface="Source Sans Pro" panose="020B0503030403020204" pitchFamily="34" charset="0"/>
                <a:ea typeface="Source Sans Pro" panose="020B0503030403020204" pitchFamily="34" charset="0"/>
              </a:rPr>
              <a:t>There are enough resources in the world to ensure everyone’s basic needs are met. Eradicating poverty is about the systems at global and national levels that perpetuate inequality and access to resources, and the recognition that our individual choices within these systems can impact on others.</a:t>
            </a:r>
          </a:p>
        </p:txBody>
      </p:sp>
      <p:pic>
        <p:nvPicPr>
          <p:cNvPr id="10" name="Picture 9" descr="A picture containing text&#10;&#10;Description automatically generated">
            <a:extLst>
              <a:ext uri="{FF2B5EF4-FFF2-40B4-BE49-F238E27FC236}">
                <a16:creationId xmlns:a16="http://schemas.microsoft.com/office/drawing/2014/main" id="{E3441707-13B9-4E40-97F1-8E152C670CE9}"/>
              </a:ext>
            </a:extLst>
          </p:cNvPr>
          <p:cNvPicPr>
            <a:picLocks noChangeAspect="1"/>
          </p:cNvPicPr>
          <p:nvPr/>
        </p:nvPicPr>
        <p:blipFill>
          <a:blip r:embed="rId3"/>
          <a:stretch>
            <a:fillRect/>
          </a:stretch>
        </p:blipFill>
        <p:spPr>
          <a:xfrm>
            <a:off x="6096000" y="2842014"/>
            <a:ext cx="7810500" cy="4393406"/>
          </a:xfrm>
          <a:prstGeom prst="rect">
            <a:avLst/>
          </a:prstGeom>
        </p:spPr>
      </p:pic>
    </p:spTree>
    <p:extLst>
      <p:ext uri="{BB962C8B-B14F-4D97-AF65-F5344CB8AC3E}">
        <p14:creationId xmlns:p14="http://schemas.microsoft.com/office/powerpoint/2010/main" val="5664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12763536-FA56-F543-AD38-26CE22384B20}"/>
              </a:ext>
            </a:extLst>
          </p:cNvPr>
          <p:cNvSpPr/>
          <p:nvPr/>
        </p:nvSpPr>
        <p:spPr>
          <a:xfrm>
            <a:off x="838200" y="-128990"/>
            <a:ext cx="6543675" cy="5996328"/>
          </a:xfrm>
          <a:prstGeom prst="rect">
            <a:avLst/>
          </a:prstGeom>
          <a:solidFill>
            <a:srgbClr val="1A4775"/>
          </a:solidFill>
        </p:spPr>
      </p:sp>
      <p:sp>
        <p:nvSpPr>
          <p:cNvPr id="5" name="Rectangle 4">
            <a:extLst>
              <a:ext uri="{FF2B5EF4-FFF2-40B4-BE49-F238E27FC236}">
                <a16:creationId xmlns:a16="http://schemas.microsoft.com/office/drawing/2014/main" id="{13411DEF-CEFD-E940-A523-CCB724A5665D}"/>
              </a:ext>
            </a:extLst>
          </p:cNvPr>
          <p:cNvSpPr/>
          <p:nvPr/>
        </p:nvSpPr>
        <p:spPr>
          <a:xfrm>
            <a:off x="1476375" y="1766888"/>
            <a:ext cx="3100529" cy="523220"/>
          </a:xfrm>
          <a:prstGeom prst="rect">
            <a:avLst/>
          </a:prstGeom>
        </p:spPr>
        <p:txBody>
          <a:bodyPr wrap="none">
            <a:spAutoFit/>
          </a:bodyPr>
          <a:lstStyle/>
          <a:p>
            <a:r>
              <a:rPr lang="en-US" sz="2800" b="1" dirty="0">
                <a:solidFill>
                  <a:schemeClr val="bg1"/>
                </a:solidFill>
                <a:latin typeface="Source Sans Pro Black" panose="020B0503030403020204" pitchFamily="34" charset="0"/>
                <a:ea typeface="Source Sans Pro Black" panose="020B0503030403020204" pitchFamily="34" charset="0"/>
                <a:cs typeface="Heebo" pitchFamily="2" charset="-79"/>
              </a:rPr>
              <a:t>SDG 1: No poverty</a:t>
            </a:r>
          </a:p>
        </p:txBody>
      </p:sp>
      <p:sp>
        <p:nvSpPr>
          <p:cNvPr id="6" name="Rectangle 5">
            <a:extLst>
              <a:ext uri="{FF2B5EF4-FFF2-40B4-BE49-F238E27FC236}">
                <a16:creationId xmlns:a16="http://schemas.microsoft.com/office/drawing/2014/main" id="{797C80FA-82FE-7E47-BA95-AC082CB20AE5}"/>
              </a:ext>
            </a:extLst>
          </p:cNvPr>
          <p:cNvSpPr/>
          <p:nvPr/>
        </p:nvSpPr>
        <p:spPr>
          <a:xfrm>
            <a:off x="1476375" y="2578090"/>
            <a:ext cx="6096000" cy="2031325"/>
          </a:xfrm>
          <a:prstGeom prst="rect">
            <a:avLst/>
          </a:prstGeom>
        </p:spPr>
        <p:txBody>
          <a:bodyPr>
            <a:spAutoFit/>
          </a:bodyPr>
          <a:lstStyle/>
          <a:p>
            <a:r>
              <a:rPr lang="en-GB" dirty="0">
                <a:solidFill>
                  <a:schemeClr val="bg1"/>
                </a:solidFill>
                <a:latin typeface="Source Sans Pro" panose="020B0503030403020204" pitchFamily="34" charset="0"/>
                <a:ea typeface="Source Sans Pro" panose="020B0503030403020204" pitchFamily="34" charset="0"/>
              </a:rPr>
              <a:t>In what ways do you see people in Scotland experiencing poverty?</a:t>
            </a:r>
          </a:p>
          <a:p>
            <a:endParaRPr lang="en-GB" dirty="0">
              <a:solidFill>
                <a:schemeClr val="bg1"/>
              </a:solidFill>
              <a:latin typeface="Source Sans Pro" panose="020B0503030403020204" pitchFamily="34" charset="0"/>
              <a:ea typeface="Source Sans Pro" panose="020B0503030403020204" pitchFamily="34" charset="0"/>
            </a:endParaRPr>
          </a:p>
          <a:p>
            <a:r>
              <a:rPr lang="en-GB" dirty="0">
                <a:solidFill>
                  <a:schemeClr val="bg1"/>
                </a:solidFill>
                <a:latin typeface="Source Sans Pro" panose="020B0503030403020204" pitchFamily="34" charset="0"/>
                <a:ea typeface="Source Sans Pro" panose="020B0503030403020204" pitchFamily="34" charset="0"/>
              </a:rPr>
              <a:t>When you think about poverty in Scotland and poverty in other countries do you reflections differ? If so why? </a:t>
            </a:r>
          </a:p>
          <a:p>
            <a:endParaRPr lang="en-GB" dirty="0">
              <a:solidFill>
                <a:schemeClr val="bg1"/>
              </a:solidFill>
              <a:latin typeface="Source Sans Pro" panose="020B0503030403020204" pitchFamily="34" charset="0"/>
              <a:ea typeface="Source Sans Pro" panose="020B0503030403020204" pitchFamily="34" charset="0"/>
            </a:endParaRPr>
          </a:p>
          <a:p>
            <a:endParaRPr lang="en-GB" dirty="0">
              <a:solidFill>
                <a:schemeClr val="bg1"/>
              </a:solidFill>
              <a:latin typeface="Source Sans Pro" panose="020B0503030403020204" pitchFamily="34" charset="0"/>
              <a:ea typeface="Source Sans Pro" panose="020B0503030403020204" pitchFamily="34" charset="0"/>
            </a:endParaRPr>
          </a:p>
        </p:txBody>
      </p:sp>
      <p:pic>
        <p:nvPicPr>
          <p:cNvPr id="12" name="Picture 11" descr="Logo&#10;&#10;Description automatically generated">
            <a:extLst>
              <a:ext uri="{FF2B5EF4-FFF2-40B4-BE49-F238E27FC236}">
                <a16:creationId xmlns:a16="http://schemas.microsoft.com/office/drawing/2014/main" id="{962CB6F1-AE7D-3B4E-B15F-5D0F6AF0E1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1253" y="864592"/>
            <a:ext cx="5105065" cy="5105065"/>
          </a:xfrm>
          <a:prstGeom prst="rect">
            <a:avLst/>
          </a:prstGeom>
        </p:spPr>
      </p:pic>
    </p:spTree>
    <p:extLst>
      <p:ext uri="{BB962C8B-B14F-4D97-AF65-F5344CB8AC3E}">
        <p14:creationId xmlns:p14="http://schemas.microsoft.com/office/powerpoint/2010/main" val="1046016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64E20311-05AC-3D4A-89C9-B4B253C44232}"/>
              </a:ext>
            </a:extLst>
          </p:cNvPr>
          <p:cNvSpPr/>
          <p:nvPr/>
        </p:nvSpPr>
        <p:spPr>
          <a:xfrm>
            <a:off x="0" y="-1"/>
            <a:ext cx="7868093" cy="6858001"/>
          </a:xfrm>
          <a:prstGeom prst="rect">
            <a:avLst/>
          </a:prstGeom>
          <a:solidFill>
            <a:srgbClr val="1A4775"/>
          </a:solidFill>
        </p:spPr>
      </p:sp>
      <p:sp>
        <p:nvSpPr>
          <p:cNvPr id="5" name="Rectangle 4">
            <a:extLst>
              <a:ext uri="{FF2B5EF4-FFF2-40B4-BE49-F238E27FC236}">
                <a16:creationId xmlns:a16="http://schemas.microsoft.com/office/drawing/2014/main" id="{5E52B1BC-A06A-1E49-9B66-8C7DD2341076}"/>
              </a:ext>
            </a:extLst>
          </p:cNvPr>
          <p:cNvSpPr/>
          <p:nvPr/>
        </p:nvSpPr>
        <p:spPr>
          <a:xfrm>
            <a:off x="666749" y="2595304"/>
            <a:ext cx="6096000" cy="3170099"/>
          </a:xfrm>
          <a:prstGeom prst="rect">
            <a:avLst/>
          </a:prstGeom>
        </p:spPr>
        <p:txBody>
          <a:bodyPr>
            <a:spAutoFit/>
          </a:bodyPr>
          <a:lstStyle/>
          <a:p>
            <a:r>
              <a:rPr lang="en-GB" sz="2000" dirty="0">
                <a:solidFill>
                  <a:schemeClr val="bg1"/>
                </a:solidFill>
                <a:latin typeface="Source Sans Pro" panose="020B0503030403020204" pitchFamily="34" charset="0"/>
                <a:ea typeface="Source Sans Pro" panose="020B0503030403020204" pitchFamily="34" charset="0"/>
              </a:rPr>
              <a:t>Inequality exists on local, national and international levels and is impacted by factors that are historical, geographical, economic, political and social. </a:t>
            </a:r>
          </a:p>
          <a:p>
            <a:endParaRPr lang="en-GB" sz="2000" dirty="0">
              <a:solidFill>
                <a:schemeClr val="bg1"/>
              </a:solidFill>
              <a:latin typeface="Source Sans Pro" panose="020B0503030403020204" pitchFamily="34" charset="0"/>
              <a:ea typeface="Source Sans Pro" panose="020B0503030403020204" pitchFamily="34" charset="0"/>
            </a:endParaRPr>
          </a:p>
          <a:p>
            <a:r>
              <a:rPr lang="en-GB" sz="2000" dirty="0">
                <a:solidFill>
                  <a:schemeClr val="bg1"/>
                </a:solidFill>
                <a:latin typeface="Source Sans Pro" panose="020B0503030403020204" pitchFamily="34" charset="0"/>
                <a:ea typeface="Source Sans Pro" panose="020B0503030403020204" pitchFamily="34" charset="0"/>
              </a:rPr>
              <a:t>On an individual level, a small group of people control a huge proportion of the world’s wealth. Inequality is about access to and control over resources, as well as opportunity and participation in decision-making at many levels. Inequality persists due to unjust systems and power structures that benefit only the few.</a:t>
            </a:r>
          </a:p>
        </p:txBody>
      </p:sp>
      <p:sp>
        <p:nvSpPr>
          <p:cNvPr id="6" name="Rectangle 5">
            <a:extLst>
              <a:ext uri="{FF2B5EF4-FFF2-40B4-BE49-F238E27FC236}">
                <a16:creationId xmlns:a16="http://schemas.microsoft.com/office/drawing/2014/main" id="{BFD7A697-956F-854F-85CF-74D54FC9F3F6}"/>
              </a:ext>
            </a:extLst>
          </p:cNvPr>
          <p:cNvSpPr/>
          <p:nvPr/>
        </p:nvSpPr>
        <p:spPr>
          <a:xfrm>
            <a:off x="666749" y="1502707"/>
            <a:ext cx="7201344" cy="830997"/>
          </a:xfrm>
          <a:prstGeom prst="rect">
            <a:avLst/>
          </a:prstGeom>
        </p:spPr>
        <p:txBody>
          <a:bodyPr wrap="square">
            <a:spAutoFit/>
          </a:bodyPr>
          <a:lstStyle/>
          <a:p>
            <a:r>
              <a:rPr lang="en-GB" sz="2400" b="1" dirty="0">
                <a:solidFill>
                  <a:schemeClr val="bg1"/>
                </a:solidFill>
                <a:latin typeface="Source Sans Pro Black" panose="020B0503030403020204" pitchFamily="34" charset="0"/>
                <a:ea typeface="Source Sans Pro Black" panose="020B0503030403020204" pitchFamily="34" charset="0"/>
              </a:rPr>
              <a:t>SDG 10: Reduced inequalities</a:t>
            </a:r>
            <a:br>
              <a:rPr lang="en-GB" sz="2400" b="1" dirty="0">
                <a:solidFill>
                  <a:schemeClr val="bg1"/>
                </a:solidFill>
                <a:latin typeface="Source Sans Pro Black" panose="020B0503030403020204" pitchFamily="34" charset="0"/>
                <a:ea typeface="Source Sans Pro Black" panose="020B0503030403020204" pitchFamily="34" charset="0"/>
              </a:rPr>
            </a:br>
            <a:r>
              <a:rPr lang="en-GB" sz="2400" b="1" dirty="0">
                <a:solidFill>
                  <a:schemeClr val="bg1"/>
                </a:solidFill>
                <a:latin typeface="Source Sans Pro Black" panose="020B0503030403020204" pitchFamily="34" charset="0"/>
                <a:ea typeface="Source Sans Pro Black" panose="020B0503030403020204" pitchFamily="34" charset="0"/>
              </a:rPr>
              <a:t>Reduce inequality within and among countries </a:t>
            </a:r>
            <a:endParaRPr lang="en-US" sz="2400" b="1" dirty="0">
              <a:solidFill>
                <a:schemeClr val="bg1"/>
              </a:solidFill>
              <a:latin typeface="Source Sans Pro Black" panose="020B0503030403020204" pitchFamily="34" charset="0"/>
              <a:ea typeface="Source Sans Pro Black" panose="020B0503030403020204" pitchFamily="34" charset="0"/>
              <a:cs typeface="Heebo" pitchFamily="2" charset="-79"/>
            </a:endParaRPr>
          </a:p>
        </p:txBody>
      </p:sp>
      <p:pic>
        <p:nvPicPr>
          <p:cNvPr id="10" name="Picture 9" descr="A picture containing text&#10;&#10;Description automatically generated">
            <a:extLst>
              <a:ext uri="{FF2B5EF4-FFF2-40B4-BE49-F238E27FC236}">
                <a16:creationId xmlns:a16="http://schemas.microsoft.com/office/drawing/2014/main" id="{EFD79D04-8189-3A43-B72D-6420D72C7D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6065" y="835229"/>
            <a:ext cx="5625935" cy="5625935"/>
          </a:xfrm>
          <a:prstGeom prst="rect">
            <a:avLst/>
          </a:prstGeom>
        </p:spPr>
      </p:pic>
    </p:spTree>
    <p:extLst>
      <p:ext uri="{BB962C8B-B14F-4D97-AF65-F5344CB8AC3E}">
        <p14:creationId xmlns:p14="http://schemas.microsoft.com/office/powerpoint/2010/main" val="184370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6948" y="2618699"/>
            <a:ext cx="9469582" cy="2615746"/>
          </a:xfrm>
        </p:spPr>
        <p:txBody>
          <a:bodyPr>
            <a:normAutofit/>
          </a:bodyPr>
          <a:lstStyle/>
          <a:p>
            <a:r>
              <a:rPr lang="en-GB" sz="2000" dirty="0">
                <a:latin typeface="Source Sans Pro" panose="020B0503030403020204" pitchFamily="34" charset="0"/>
                <a:ea typeface="Source Sans Pro" panose="020B0503030403020204" pitchFamily="34" charset="0"/>
              </a:rPr>
              <a:t>What are the drivers of health inequalities in Scotland? </a:t>
            </a:r>
          </a:p>
          <a:p>
            <a:r>
              <a:rPr lang="en-GB" sz="2000" dirty="0">
                <a:latin typeface="Source Sans Pro" panose="020B0503030403020204" pitchFamily="34" charset="0"/>
                <a:ea typeface="Source Sans Pro" panose="020B0503030403020204" pitchFamily="34" charset="0"/>
              </a:rPr>
              <a:t>How does health and wellbeing in Scotland differ from other countries? What causes the difference? </a:t>
            </a:r>
          </a:p>
          <a:p>
            <a:r>
              <a:rPr lang="en-GB" sz="2000" dirty="0">
                <a:latin typeface="Source Sans Pro" panose="020B0503030403020204" pitchFamily="34" charset="0"/>
                <a:ea typeface="Source Sans Pro" panose="020B0503030403020204" pitchFamily="34" charset="0"/>
              </a:rPr>
              <a:t>What do you think about the word ‘reduced ’ in this SDG? Does this suggest that inequality should be an accepted part of how we live? </a:t>
            </a:r>
          </a:p>
        </p:txBody>
      </p:sp>
      <p:sp>
        <p:nvSpPr>
          <p:cNvPr id="5" name="Rectangle 4">
            <a:extLst>
              <a:ext uri="{FF2B5EF4-FFF2-40B4-BE49-F238E27FC236}">
                <a16:creationId xmlns:a16="http://schemas.microsoft.com/office/drawing/2014/main" id="{7CB0DD11-0D1E-624B-8829-1E86032DD762}"/>
              </a:ext>
            </a:extLst>
          </p:cNvPr>
          <p:cNvSpPr/>
          <p:nvPr/>
        </p:nvSpPr>
        <p:spPr>
          <a:xfrm>
            <a:off x="766948" y="1881010"/>
            <a:ext cx="4960012" cy="523220"/>
          </a:xfrm>
          <a:prstGeom prst="rect">
            <a:avLst/>
          </a:prstGeom>
        </p:spPr>
        <p:txBody>
          <a:bodyPr wrap="none">
            <a:spAutoFit/>
          </a:bodyPr>
          <a:lstStyle/>
          <a:p>
            <a:r>
              <a:rPr lang="en-GB" sz="2800" b="1" dirty="0">
                <a:solidFill>
                  <a:srgbClr val="1A4774"/>
                </a:solidFill>
                <a:latin typeface="Source Sans Pro Black" panose="020B0503030403020204" pitchFamily="34" charset="0"/>
                <a:ea typeface="Source Sans Pro Black" panose="020B0503030403020204" pitchFamily="34" charset="0"/>
              </a:rPr>
              <a:t>SDG 10: Reduced inequalities </a:t>
            </a:r>
            <a:endParaRPr lang="en-US" sz="2800" b="1" dirty="0">
              <a:solidFill>
                <a:srgbClr val="1A4774"/>
              </a:solidFill>
              <a:latin typeface="Source Sans Pro Black" panose="020B0503030403020204" pitchFamily="34" charset="0"/>
              <a:ea typeface="Source Sans Pro Black" panose="020B0503030403020204" pitchFamily="34" charset="0"/>
              <a:cs typeface="Heebo" pitchFamily="2" charset="-79"/>
            </a:endParaRPr>
          </a:p>
        </p:txBody>
      </p:sp>
      <p:sp>
        <p:nvSpPr>
          <p:cNvPr id="7" name="Rectangle 6">
            <a:extLst>
              <a:ext uri="{FF2B5EF4-FFF2-40B4-BE49-F238E27FC236}">
                <a16:creationId xmlns:a16="http://schemas.microsoft.com/office/drawing/2014/main" id="{23EB3F16-0E64-0649-B856-6F30666FF116}"/>
              </a:ext>
            </a:extLst>
          </p:cNvPr>
          <p:cNvSpPr/>
          <p:nvPr/>
        </p:nvSpPr>
        <p:spPr>
          <a:xfrm rot="16200000">
            <a:off x="-5958991" y="3213409"/>
            <a:ext cx="12349162" cy="431181"/>
          </a:xfrm>
          <a:prstGeom prst="rect">
            <a:avLst/>
          </a:prstGeom>
          <a:solidFill>
            <a:srgbClr val="1A4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5F5FAC2-7A39-5443-B114-E87E603FCD21}"/>
              </a:ext>
            </a:extLst>
          </p:cNvPr>
          <p:cNvPicPr>
            <a:picLocks noChangeAspect="1"/>
          </p:cNvPicPr>
          <p:nvPr/>
        </p:nvPicPr>
        <p:blipFill>
          <a:blip r:embed="rId3"/>
          <a:stretch>
            <a:fillRect/>
          </a:stretch>
        </p:blipFill>
        <p:spPr>
          <a:xfrm>
            <a:off x="7005918" y="4201077"/>
            <a:ext cx="5186082" cy="2495674"/>
          </a:xfrm>
          <a:prstGeom prst="rect">
            <a:avLst/>
          </a:prstGeom>
        </p:spPr>
      </p:pic>
      <p:pic>
        <p:nvPicPr>
          <p:cNvPr id="12" name="Picture 11">
            <a:extLst>
              <a:ext uri="{FF2B5EF4-FFF2-40B4-BE49-F238E27FC236}">
                <a16:creationId xmlns:a16="http://schemas.microsoft.com/office/drawing/2014/main" id="{77B786AC-26FA-EB46-B1BF-D02AD43004A5}"/>
              </a:ext>
            </a:extLst>
          </p:cNvPr>
          <p:cNvPicPr>
            <a:picLocks noChangeAspect="1"/>
          </p:cNvPicPr>
          <p:nvPr/>
        </p:nvPicPr>
        <p:blipFill>
          <a:blip r:embed="rId3"/>
          <a:stretch>
            <a:fillRect/>
          </a:stretch>
        </p:blipFill>
        <p:spPr>
          <a:xfrm>
            <a:off x="7252448" y="243097"/>
            <a:ext cx="5186082" cy="2495674"/>
          </a:xfrm>
          <a:prstGeom prst="rect">
            <a:avLst/>
          </a:prstGeom>
        </p:spPr>
      </p:pic>
    </p:spTree>
    <p:extLst>
      <p:ext uri="{BB962C8B-B14F-4D97-AF65-F5344CB8AC3E}">
        <p14:creationId xmlns:p14="http://schemas.microsoft.com/office/powerpoint/2010/main" val="186937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FDD2CCEA-8BDA-2845-B53F-2FE740545A03}"/>
              </a:ext>
            </a:extLst>
          </p:cNvPr>
          <p:cNvSpPr/>
          <p:nvPr/>
        </p:nvSpPr>
        <p:spPr>
          <a:xfrm>
            <a:off x="831445" y="-133479"/>
            <a:ext cx="7172325" cy="5996328"/>
          </a:xfrm>
          <a:prstGeom prst="rect">
            <a:avLst/>
          </a:prstGeom>
          <a:noFill/>
          <a:ln w="50800">
            <a:solidFill>
              <a:srgbClr val="208CC0"/>
            </a:solidFill>
          </a:ln>
        </p:spPr>
      </p:sp>
      <p:sp>
        <p:nvSpPr>
          <p:cNvPr id="5" name="Rectangle 4">
            <a:extLst>
              <a:ext uri="{FF2B5EF4-FFF2-40B4-BE49-F238E27FC236}">
                <a16:creationId xmlns:a16="http://schemas.microsoft.com/office/drawing/2014/main" id="{684D7DF2-724E-C648-AD93-C984CE12589B}"/>
              </a:ext>
            </a:extLst>
          </p:cNvPr>
          <p:cNvSpPr/>
          <p:nvPr/>
        </p:nvSpPr>
        <p:spPr>
          <a:xfrm>
            <a:off x="1080090" y="1553722"/>
            <a:ext cx="3805850" cy="588046"/>
          </a:xfrm>
          <a:prstGeom prst="rect">
            <a:avLst/>
          </a:prstGeom>
        </p:spPr>
        <p:txBody>
          <a:bodyPr wrap="none">
            <a:spAutoFit/>
          </a:bodyPr>
          <a:lstStyle/>
          <a:p>
            <a:pPr algn="ctr">
              <a:lnSpc>
                <a:spcPct val="150000"/>
              </a:lnSpc>
            </a:pPr>
            <a:r>
              <a:rPr lang="en-US" sz="2400" b="1" dirty="0">
                <a:solidFill>
                  <a:srgbClr val="1A4775"/>
                </a:solidFill>
                <a:latin typeface="Source Sans Pro Black" panose="020B0503030403020204" pitchFamily="34" charset="0"/>
                <a:ea typeface="Source Sans Pro Black" panose="020B0503030403020204" pitchFamily="34" charset="0"/>
                <a:cs typeface="Heebo" pitchFamily="2" charset="-79"/>
              </a:rPr>
              <a:t>Starter 1: </a:t>
            </a:r>
            <a:r>
              <a:rPr lang="en-US" sz="2400" b="1" dirty="0" err="1">
                <a:solidFill>
                  <a:srgbClr val="1A4775"/>
                </a:solidFill>
                <a:latin typeface="Source Sans Pro Black" panose="020B0503030403020204" pitchFamily="34" charset="0"/>
                <a:ea typeface="Source Sans Pro Black" panose="020B0503030403020204" pitchFamily="34" charset="0"/>
                <a:cs typeface="Heebo" pitchFamily="2" charset="-79"/>
              </a:rPr>
              <a:t>Gapminder</a:t>
            </a:r>
            <a:r>
              <a:rPr lang="en-US" sz="2400" b="1" dirty="0">
                <a:solidFill>
                  <a:srgbClr val="1A4775"/>
                </a:solidFill>
                <a:latin typeface="Source Sans Pro Black" panose="020B0503030403020204" pitchFamily="34" charset="0"/>
                <a:ea typeface="Source Sans Pro Black" panose="020B0503030403020204" pitchFamily="34" charset="0"/>
                <a:cs typeface="Heebo" pitchFamily="2" charset="-79"/>
              </a:rPr>
              <a:t> Quiz</a:t>
            </a:r>
          </a:p>
        </p:txBody>
      </p:sp>
      <p:sp>
        <p:nvSpPr>
          <p:cNvPr id="6" name="Rectangle 5">
            <a:extLst>
              <a:ext uri="{FF2B5EF4-FFF2-40B4-BE49-F238E27FC236}">
                <a16:creationId xmlns:a16="http://schemas.microsoft.com/office/drawing/2014/main" id="{640E0437-3BCC-C14A-AC17-D1F4BAB47FAE}"/>
              </a:ext>
            </a:extLst>
          </p:cNvPr>
          <p:cNvSpPr/>
          <p:nvPr/>
        </p:nvSpPr>
        <p:spPr>
          <a:xfrm>
            <a:off x="1080090" y="2357086"/>
            <a:ext cx="6349409" cy="1938992"/>
          </a:xfrm>
          <a:prstGeom prst="rect">
            <a:avLst/>
          </a:prstGeom>
        </p:spPr>
        <p:txBody>
          <a:bodyPr wrap="square">
            <a:spAutoFit/>
          </a:bodyPr>
          <a:lstStyle/>
          <a:p>
            <a:r>
              <a:rPr lang="en-GB" sz="2000" b="1" dirty="0">
                <a:solidFill>
                  <a:srgbClr val="1A4774"/>
                </a:solidFill>
                <a:latin typeface="Source Sans Pro Black" panose="020B0503030403020204" pitchFamily="34" charset="0"/>
                <a:ea typeface="Source Sans Pro Black" panose="020B0503030403020204" pitchFamily="34" charset="0"/>
              </a:rPr>
              <a:t>Aims</a:t>
            </a:r>
          </a:p>
          <a:p>
            <a:endParaRPr lang="en-GB" sz="2000"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GB" sz="2000" dirty="0">
                <a:latin typeface="Source Sans Pro" panose="020B0503030403020204" pitchFamily="34" charset="0"/>
                <a:ea typeface="Source Sans Pro" panose="020B0503030403020204" pitchFamily="34" charset="0"/>
              </a:rPr>
              <a:t>To challenge misconceptions about ‘facts’ around poverty and inequality</a:t>
            </a:r>
          </a:p>
          <a:p>
            <a:pPr marL="342900" indent="-342900">
              <a:buFont typeface="Arial" panose="020B0604020202020204" pitchFamily="34" charset="0"/>
              <a:buChar char="•"/>
            </a:pPr>
            <a:r>
              <a:rPr lang="en-GB" sz="2000" dirty="0">
                <a:latin typeface="Source Sans Pro" panose="020B0503030403020204" pitchFamily="34" charset="0"/>
                <a:ea typeface="Source Sans Pro" panose="020B0503030403020204" pitchFamily="34" charset="0"/>
              </a:rPr>
              <a:t>To challenge ourselves around what we ‘know’ or think we ‘know’</a:t>
            </a:r>
          </a:p>
        </p:txBody>
      </p:sp>
      <p:pic>
        <p:nvPicPr>
          <p:cNvPr id="7" name="Picture 6">
            <a:extLst>
              <a:ext uri="{FF2B5EF4-FFF2-40B4-BE49-F238E27FC236}">
                <a16:creationId xmlns:a16="http://schemas.microsoft.com/office/drawing/2014/main" id="{8389A16D-6A38-324A-BFE1-3C0F684BC6E0}"/>
              </a:ext>
            </a:extLst>
          </p:cNvPr>
          <p:cNvPicPr>
            <a:picLocks noChangeAspect="1"/>
          </p:cNvPicPr>
          <p:nvPr/>
        </p:nvPicPr>
        <p:blipFill>
          <a:blip r:embed="rId3"/>
          <a:stretch>
            <a:fillRect/>
          </a:stretch>
        </p:blipFill>
        <p:spPr>
          <a:xfrm>
            <a:off x="5529262" y="2357086"/>
            <a:ext cx="8677275" cy="4175724"/>
          </a:xfrm>
          <a:prstGeom prst="rect">
            <a:avLst/>
          </a:prstGeom>
        </p:spPr>
      </p:pic>
    </p:spTree>
    <p:extLst>
      <p:ext uri="{BB962C8B-B14F-4D97-AF65-F5344CB8AC3E}">
        <p14:creationId xmlns:p14="http://schemas.microsoft.com/office/powerpoint/2010/main" val="1069661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1376" y="3597906"/>
            <a:ext cx="7028329" cy="2114363"/>
          </a:xfrm>
        </p:spPr>
        <p:txBody>
          <a:bodyPr>
            <a:normAutofit/>
          </a:bodyPr>
          <a:lstStyle/>
          <a:p>
            <a:pPr marL="0" indent="0">
              <a:buNone/>
            </a:pPr>
            <a:r>
              <a:rPr lang="en-GB" sz="2000" dirty="0">
                <a:latin typeface="Source Sans Pro" panose="020B0503030403020204" pitchFamily="34" charset="0"/>
                <a:ea typeface="Source Sans Pro" panose="020B0503030403020204" pitchFamily="34" charset="0"/>
              </a:rPr>
              <a:t>How much do you really know about poverty and inequality? </a:t>
            </a:r>
          </a:p>
          <a:p>
            <a:pPr marL="0" indent="0">
              <a:buNone/>
            </a:pPr>
            <a:r>
              <a:rPr lang="en-GB" sz="2000" dirty="0">
                <a:solidFill>
                  <a:srgbClr val="92D050"/>
                </a:solidFill>
                <a:latin typeface="Source Sans Pro" panose="020B0503030403020204" pitchFamily="34" charset="0"/>
                <a:ea typeface="Source Sans Pro" panose="020B0503030403020204" pitchFamily="34" charset="0"/>
                <a:hlinkClick r:id="rId3">
                  <a:extLst>
                    <a:ext uri="{A12FA001-AC4F-418D-AE19-62706E023703}">
                      <ahyp:hlinkClr xmlns:ahyp="http://schemas.microsoft.com/office/drawing/2018/hyperlinkcolor" xmlns="" val="tx"/>
                    </a:ext>
                  </a:extLst>
                </a:hlinkClick>
              </a:rPr>
              <a:t>Take a quiz and find out</a:t>
            </a:r>
            <a:endParaRPr lang="en-GB" sz="2000" dirty="0">
              <a:latin typeface="Source Sans Pro" panose="020B0503030403020204" pitchFamily="34" charset="0"/>
              <a:ea typeface="Source Sans Pro" panose="020B0503030403020204" pitchFamily="34" charset="0"/>
            </a:endParaRPr>
          </a:p>
          <a:p>
            <a:pPr marL="0" indent="0">
              <a:buNone/>
            </a:pPr>
            <a:endParaRPr lang="en-GB" sz="2000" dirty="0">
              <a:latin typeface="Source Sans Pro" panose="020B0503030403020204" pitchFamily="34" charset="0"/>
              <a:ea typeface="Source Sans Pro" panose="020B0503030403020204" pitchFamily="34" charset="0"/>
            </a:endParaRPr>
          </a:p>
          <a:p>
            <a:pPr marL="0" indent="0">
              <a:buNone/>
            </a:pPr>
            <a:endParaRPr lang="en-GB" sz="2000" dirty="0">
              <a:latin typeface="Source Sans Pro" panose="020B0503030403020204" pitchFamily="34" charset="0"/>
              <a:ea typeface="Source Sans Pro" panose="020B0503030403020204" pitchFamily="34" charset="0"/>
            </a:endParaRPr>
          </a:p>
        </p:txBody>
      </p:sp>
      <p:sp>
        <p:nvSpPr>
          <p:cNvPr id="4" name="Rectangle 3">
            <a:extLst>
              <a:ext uri="{FF2B5EF4-FFF2-40B4-BE49-F238E27FC236}">
                <a16:creationId xmlns:a16="http://schemas.microsoft.com/office/drawing/2014/main" id="{AC5C6635-1A23-3C4D-A894-B32F4E554D1C}"/>
              </a:ext>
            </a:extLst>
          </p:cNvPr>
          <p:cNvSpPr/>
          <p:nvPr/>
        </p:nvSpPr>
        <p:spPr>
          <a:xfrm>
            <a:off x="0" y="6286500"/>
            <a:ext cx="12192000" cy="571500"/>
          </a:xfrm>
          <a:prstGeom prst="rect">
            <a:avLst/>
          </a:prstGeom>
          <a:solidFill>
            <a:srgbClr val="1A4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B49E24D-D924-9E41-8F1D-8AD8216317A0}"/>
              </a:ext>
            </a:extLst>
          </p:cNvPr>
          <p:cNvSpPr/>
          <p:nvPr/>
        </p:nvSpPr>
        <p:spPr>
          <a:xfrm>
            <a:off x="0" y="0"/>
            <a:ext cx="12192000" cy="571500"/>
          </a:xfrm>
          <a:prstGeom prst="rect">
            <a:avLst/>
          </a:prstGeom>
          <a:solidFill>
            <a:srgbClr val="1A4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A536A0D-DC5E-5A45-9601-46CCCEF4D2DF}"/>
              </a:ext>
            </a:extLst>
          </p:cNvPr>
          <p:cNvSpPr/>
          <p:nvPr/>
        </p:nvSpPr>
        <p:spPr>
          <a:xfrm>
            <a:off x="671376" y="2833923"/>
            <a:ext cx="4378122" cy="523220"/>
          </a:xfrm>
          <a:prstGeom prst="rect">
            <a:avLst/>
          </a:prstGeom>
        </p:spPr>
        <p:txBody>
          <a:bodyPr wrap="none">
            <a:spAutoFit/>
          </a:bodyPr>
          <a:lstStyle/>
          <a:p>
            <a:r>
              <a:rPr lang="en-US" sz="2800" b="1" dirty="0">
                <a:solidFill>
                  <a:srgbClr val="1A4775"/>
                </a:solidFill>
                <a:latin typeface="Source Sans Pro Black" panose="020B0503030403020204" pitchFamily="34" charset="0"/>
                <a:ea typeface="Source Sans Pro Black" panose="020B0503030403020204" pitchFamily="34" charset="0"/>
                <a:cs typeface="Heebo" pitchFamily="2" charset="-79"/>
              </a:rPr>
              <a:t>Starter 1: </a:t>
            </a:r>
            <a:r>
              <a:rPr lang="en-US" sz="2800" b="1" dirty="0" err="1">
                <a:solidFill>
                  <a:srgbClr val="1A4775"/>
                </a:solidFill>
                <a:latin typeface="Source Sans Pro Black" panose="020B0503030403020204" pitchFamily="34" charset="0"/>
                <a:ea typeface="Source Sans Pro Black" panose="020B0503030403020204" pitchFamily="34" charset="0"/>
                <a:cs typeface="Heebo" pitchFamily="2" charset="-79"/>
              </a:rPr>
              <a:t>Gapminder</a:t>
            </a:r>
            <a:r>
              <a:rPr lang="en-US" sz="2800" b="1" dirty="0">
                <a:solidFill>
                  <a:srgbClr val="1A4775"/>
                </a:solidFill>
                <a:latin typeface="Source Sans Pro Black" panose="020B0503030403020204" pitchFamily="34" charset="0"/>
                <a:ea typeface="Source Sans Pro Black" panose="020B0503030403020204" pitchFamily="34" charset="0"/>
                <a:cs typeface="Heebo" pitchFamily="2" charset="-79"/>
              </a:rPr>
              <a:t> quiz</a:t>
            </a:r>
          </a:p>
        </p:txBody>
      </p:sp>
      <p:pic>
        <p:nvPicPr>
          <p:cNvPr id="9" name="Picture 8" descr="Yellow text on a white background&#10;&#10;Description automatically generated">
            <a:extLst>
              <a:ext uri="{FF2B5EF4-FFF2-40B4-BE49-F238E27FC236}">
                <a16:creationId xmlns:a16="http://schemas.microsoft.com/office/drawing/2014/main" id="{184758F2-AB6A-6B44-9C7F-D1601DE36F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7153" y="1502392"/>
            <a:ext cx="7404847" cy="1331531"/>
          </a:xfrm>
          <a:prstGeom prst="rect">
            <a:avLst/>
          </a:prstGeom>
        </p:spPr>
      </p:pic>
      <p:pic>
        <p:nvPicPr>
          <p:cNvPr id="11" name="Graphic 10" descr="Cursor outline">
            <a:extLst>
              <a:ext uri="{FF2B5EF4-FFF2-40B4-BE49-F238E27FC236}">
                <a16:creationId xmlns:a16="http://schemas.microsoft.com/office/drawing/2014/main" id="{A0DBA26B-2A62-484B-B89B-3D060A6A0C4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894623" y="4269398"/>
            <a:ext cx="520931" cy="520931"/>
          </a:xfrm>
          <a:prstGeom prst="rect">
            <a:avLst/>
          </a:prstGeom>
        </p:spPr>
      </p:pic>
    </p:spTree>
    <p:extLst>
      <p:ext uri="{BB962C8B-B14F-4D97-AF65-F5344CB8AC3E}">
        <p14:creationId xmlns:p14="http://schemas.microsoft.com/office/powerpoint/2010/main" val="293516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854FE37F-184A-AA47-817C-60DD9DA86C83}"/>
              </a:ext>
            </a:extLst>
          </p:cNvPr>
          <p:cNvSpPr/>
          <p:nvPr/>
        </p:nvSpPr>
        <p:spPr>
          <a:xfrm>
            <a:off x="831445" y="-133479"/>
            <a:ext cx="7172325" cy="5996328"/>
          </a:xfrm>
          <a:prstGeom prst="rect">
            <a:avLst/>
          </a:prstGeom>
          <a:solidFill>
            <a:srgbClr val="1A4775"/>
          </a:solidFill>
          <a:ln w="50800">
            <a:noFill/>
          </a:ln>
        </p:spPr>
      </p:sp>
      <p:sp>
        <p:nvSpPr>
          <p:cNvPr id="5" name="Rectangle 4">
            <a:extLst>
              <a:ext uri="{FF2B5EF4-FFF2-40B4-BE49-F238E27FC236}">
                <a16:creationId xmlns:a16="http://schemas.microsoft.com/office/drawing/2014/main" id="{9243C9A6-0880-8145-BFBD-7E53D889212A}"/>
              </a:ext>
            </a:extLst>
          </p:cNvPr>
          <p:cNvSpPr/>
          <p:nvPr/>
        </p:nvSpPr>
        <p:spPr>
          <a:xfrm>
            <a:off x="1104735" y="1440625"/>
            <a:ext cx="5565947" cy="588046"/>
          </a:xfrm>
          <a:prstGeom prst="rect">
            <a:avLst/>
          </a:prstGeom>
        </p:spPr>
        <p:txBody>
          <a:bodyPr wrap="none">
            <a:spAutoFit/>
          </a:bodyPr>
          <a:lstStyle/>
          <a:p>
            <a:pPr algn="ctr">
              <a:lnSpc>
                <a:spcPct val="150000"/>
              </a:lnSpc>
            </a:pPr>
            <a:r>
              <a:rPr lang="en-GB" sz="2400" b="1" dirty="0">
                <a:solidFill>
                  <a:schemeClr val="bg1"/>
                </a:solidFill>
                <a:latin typeface="Source Sans Pro Black" panose="020B0503030403020204" pitchFamily="34" charset="0"/>
                <a:ea typeface="Source Sans Pro Black" panose="020B0503030403020204" pitchFamily="34" charset="0"/>
              </a:rPr>
              <a:t>Starter 2: If the world were a village….</a:t>
            </a:r>
            <a:endParaRPr lang="en-US" sz="2400" b="1" dirty="0">
              <a:solidFill>
                <a:schemeClr val="bg1"/>
              </a:solidFill>
              <a:latin typeface="Source Sans Pro Black" panose="020B0503030403020204" pitchFamily="34" charset="0"/>
              <a:ea typeface="Source Sans Pro Black" panose="020B0503030403020204" pitchFamily="34" charset="0"/>
              <a:cs typeface="Heebo" pitchFamily="2" charset="-79"/>
            </a:endParaRPr>
          </a:p>
        </p:txBody>
      </p:sp>
      <p:sp>
        <p:nvSpPr>
          <p:cNvPr id="6" name="Rectangle 5">
            <a:extLst>
              <a:ext uri="{FF2B5EF4-FFF2-40B4-BE49-F238E27FC236}">
                <a16:creationId xmlns:a16="http://schemas.microsoft.com/office/drawing/2014/main" id="{B64940EC-D3F8-8647-911B-AE39D166E07F}"/>
              </a:ext>
            </a:extLst>
          </p:cNvPr>
          <p:cNvSpPr/>
          <p:nvPr/>
        </p:nvSpPr>
        <p:spPr>
          <a:xfrm>
            <a:off x="1080090" y="2272735"/>
            <a:ext cx="6420847" cy="1631216"/>
          </a:xfrm>
          <a:prstGeom prst="rect">
            <a:avLst/>
          </a:prstGeom>
        </p:spPr>
        <p:txBody>
          <a:bodyPr wrap="square">
            <a:spAutoFit/>
          </a:bodyPr>
          <a:lstStyle/>
          <a:p>
            <a:r>
              <a:rPr lang="en-GB" sz="2000" dirty="0">
                <a:solidFill>
                  <a:schemeClr val="bg1"/>
                </a:solidFill>
                <a:latin typeface="Source Sans Pro" panose="020B0503030403020204" pitchFamily="34" charset="0"/>
                <a:ea typeface="Source Sans Pro" panose="020B0503030403020204" pitchFamily="34" charset="0"/>
              </a:rPr>
              <a:t>We are approaching 8 billion people living on the planet. Where do they live? How old are they? Who has access to healthcare and clean water? Who is literate?</a:t>
            </a:r>
          </a:p>
          <a:p>
            <a:endParaRPr lang="en-GB" sz="2000" dirty="0">
              <a:solidFill>
                <a:schemeClr val="bg1"/>
              </a:solidFill>
              <a:latin typeface="Source Sans Pro" panose="020B0503030403020204" pitchFamily="34" charset="0"/>
              <a:ea typeface="Source Sans Pro" panose="020B0503030403020204" pitchFamily="34" charset="0"/>
            </a:endParaRPr>
          </a:p>
          <a:p>
            <a:r>
              <a:rPr lang="en-GB" sz="2000" dirty="0">
                <a:solidFill>
                  <a:srgbClr val="92D050"/>
                </a:solidFill>
                <a:latin typeface="Source Sans Pro" panose="020B0503030403020204" pitchFamily="34" charset="0"/>
                <a:ea typeface="Source Sans Pro" panose="020B0503030403020204" pitchFamily="34" charset="0"/>
                <a:hlinkClick r:id="rId3">
                  <a:extLst>
                    <a:ext uri="{A12FA001-AC4F-418D-AE19-62706E023703}">
                      <ahyp:hlinkClr xmlns:ahyp="http://schemas.microsoft.com/office/drawing/2018/hyperlinkcolor" xmlns="" val="tx"/>
                    </a:ext>
                  </a:extLst>
                </a:hlinkClick>
              </a:rPr>
              <a:t>Watch this video</a:t>
            </a:r>
            <a:endParaRPr lang="en-GB" sz="2000" dirty="0">
              <a:solidFill>
                <a:srgbClr val="92D050"/>
              </a:solidFill>
              <a:latin typeface="Source Sans Pro" panose="020B0503030403020204" pitchFamily="34" charset="0"/>
              <a:ea typeface="Source Sans Pro" panose="020B0503030403020204" pitchFamily="34" charset="0"/>
            </a:endParaRPr>
          </a:p>
        </p:txBody>
      </p:sp>
      <p:pic>
        <p:nvPicPr>
          <p:cNvPr id="11" name="Graphic 10" descr="Cursor outline">
            <a:extLst>
              <a:ext uri="{FF2B5EF4-FFF2-40B4-BE49-F238E27FC236}">
                <a16:creationId xmlns:a16="http://schemas.microsoft.com/office/drawing/2014/main" id="{15624B67-392C-004D-9530-051D0E74DA4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625682" y="3793420"/>
            <a:ext cx="520931" cy="520931"/>
          </a:xfrm>
          <a:prstGeom prst="rect">
            <a:avLst/>
          </a:prstGeom>
        </p:spPr>
      </p:pic>
      <p:pic>
        <p:nvPicPr>
          <p:cNvPr id="13" name="Picture 12" descr="Shape, arrow&#10;&#10;Description automatically generated">
            <a:extLst>
              <a:ext uri="{FF2B5EF4-FFF2-40B4-BE49-F238E27FC236}">
                <a16:creationId xmlns:a16="http://schemas.microsoft.com/office/drawing/2014/main" id="{38DCBD7B-6300-ED4D-A4B3-927ADF8731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4311" y="2549023"/>
            <a:ext cx="9261553" cy="4456894"/>
          </a:xfrm>
          <a:prstGeom prst="rect">
            <a:avLst/>
          </a:prstGeom>
        </p:spPr>
      </p:pic>
    </p:spTree>
    <p:extLst>
      <p:ext uri="{BB962C8B-B14F-4D97-AF65-F5344CB8AC3E}">
        <p14:creationId xmlns:p14="http://schemas.microsoft.com/office/powerpoint/2010/main" val="23722783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etadata xmlns="http://www.objective.com/ecm/document/metadata/53D26341A57B383EE0540010E0463CCA" version="1.0.0">
  <systemFields>
    <field name="Objective-Id">
      <value order="0">A35301163</value>
    </field>
    <field name="Objective-Title">
      <value order="0">Comms &amp; engagement  - AGC - SCOTDEC_GLOBALCITIZENSHIP_PP3_HOMEANDAWAY - 2021</value>
    </field>
    <field name="Objective-Description">
      <value order="0"/>
    </field>
    <field name="Objective-CreationStamp">
      <value order="0">2021-11-09T15:25:16Z</value>
    </field>
    <field name="Objective-IsApproved">
      <value order="0">false</value>
    </field>
    <field name="Objective-IsPublished">
      <value order="0">false</value>
    </field>
    <field name="Objective-DatePublished">
      <value order="0"/>
    </field>
    <field name="Objective-ModificationStamp">
      <value order="0">2021-11-09T15:27:53Z</value>
    </field>
    <field name="Objective-Owner">
      <value order="0">Olmeda-Hodge, Tanya T (U420133)</value>
    </field>
    <field name="Objective-Path">
      <value order="0">Objective Global Folder:SG File Plan:Health, nutrition and care:Carers and health professionals:General:Advice and policy: Carers and health professionals - general:2020 Workforce Vision Implementation: NHS Scotland Global Citizenship Programme: Part 3: 2020-2025</value>
    </field>
    <field name="Objective-Parent">
      <value order="0">2020 Workforce Vision Implementation: NHS Scotland Global Citizenship Programme: Part 3: 2020-2025</value>
    </field>
    <field name="Objective-State">
      <value order="0">Being Drafted</value>
    </field>
    <field name="Objective-VersionId">
      <value order="0">vA52003506</value>
    </field>
    <field name="Objective-Version">
      <value order="0">0.1</value>
    </field>
    <field name="Objective-VersionNumber">
      <value order="0">1</value>
    </field>
    <field name="Objective-VersionComment">
      <value order="0">First version</value>
    </field>
    <field name="Objective-FileNumber">
      <value order="0">POL/33088</value>
    </field>
    <field name="Objective-Classification">
      <value order="0">OFFICIAL</value>
    </field>
    <field name="Objective-Caveats">
      <value order="0">Caveat for access to SG Fileplan</value>
    </field>
  </systemFields>
  <catalogues>
    <catalogue name="Document Type Catalogue" type="type" ori="id:cA35">
      <field name="Objective-Date of Original">
        <value order="0"/>
      </field>
      <field name="Objective-Date Received">
        <value order="0"/>
      </field>
      <field name="Objective-SG Web Publication - Category">
        <value order="0"/>
      </field>
      <field name="Objective-SG Web Publication - Category 2 Classification">
        <value order="0"/>
      </field>
      <field name="Objective-Connect Creator">
        <value order="0"/>
      </field>
      <field name="Objective-Required Redaction">
        <value order="0"/>
      </field>
    </catalogue>
  </catalogues>
</metadata>
</file>

<file path=customXml/itemProps1.xml><?xml version="1.0" encoding="utf-8"?>
<ds:datastoreItem xmlns:ds="http://schemas.openxmlformats.org/officeDocument/2006/customXml" ds:itemID="{5745109E-2DDF-40CB-AC2B-FF9B10C90820}">
  <ds:schemaRefs>
    <ds:schemaRef ds:uri="http://www.objective.com/ecm/document/metadata/53D26341A57B383EE0540010E0463CCA"/>
  </ds:schemaRefs>
</ds:datastoreItem>
</file>

<file path=docProps/app.xml><?xml version="1.0" encoding="utf-8"?>
<Properties xmlns="http://schemas.openxmlformats.org/officeDocument/2006/extended-properties" xmlns:vt="http://schemas.openxmlformats.org/officeDocument/2006/docPropsVTypes">
  <TotalTime>826</TotalTime>
  <Words>2513</Words>
  <Application>Microsoft Office PowerPoint</Application>
  <PresentationFormat>Widescreen</PresentationFormat>
  <Paragraphs>196</Paragraphs>
  <Slides>29</Slides>
  <Notes>23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Calibri Light</vt:lpstr>
      <vt:lpstr>Heebo</vt:lpstr>
      <vt:lpstr>Source Sans Pro</vt:lpstr>
      <vt:lpstr>Source Sans Pro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1: The development compass rose</vt:lpstr>
      <vt:lpstr>PowerPoint Presentation</vt:lpstr>
      <vt:lpstr>PowerPoint Presentation</vt:lpstr>
      <vt:lpstr>PowerPoint Presentation</vt:lpstr>
      <vt:lpstr>PowerPoint Presentation</vt:lpstr>
      <vt:lpstr>Activity 2: The issues tree</vt:lpstr>
      <vt:lpstr>PowerPoint Presentation</vt:lpstr>
      <vt:lpstr>PowerPoint Presentation</vt:lpstr>
      <vt:lpstr>Activity 3: Health inequalities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Reflect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 and away</dc:title>
  <dc:creator>Charlotte Dwyer</dc:creator>
  <cp:lastModifiedBy>Julianne McLeod</cp:lastModifiedBy>
  <cp:revision>47</cp:revision>
  <dcterms:created xsi:type="dcterms:W3CDTF">2021-04-13T09:03:02Z</dcterms:created>
  <dcterms:modified xsi:type="dcterms:W3CDTF">2021-11-11T11:51:07Z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A35301163</vt:lpwstr>
  </property>
  <property fmtid="{D5CDD505-2E9C-101B-9397-08002B2CF9AE}" pid="4" name="Objective-Title">
    <vt:lpwstr>Comms &amp; engagement  - AGC - SCOTDEC_GLOBALCITIZENSHIP_PP3_HOMEANDAWAY - 2021</vt:lpwstr>
  </property>
  <property fmtid="{D5CDD505-2E9C-101B-9397-08002B2CF9AE}" pid="5" name="Objective-Description">
    <vt:lpwstr/>
  </property>
  <property fmtid="{D5CDD505-2E9C-101B-9397-08002B2CF9AE}" pid="6" name="Objective-CreationStamp">
    <vt:filetime>2021-11-09T15:25:16Z</vt:filetime>
  </property>
  <property fmtid="{D5CDD505-2E9C-101B-9397-08002B2CF9AE}" pid="7" name="Objective-IsApproved">
    <vt:bool>false</vt:bool>
  </property>
  <property fmtid="{D5CDD505-2E9C-101B-9397-08002B2CF9AE}" pid="8" name="Objective-IsPublished">
    <vt:bool>false</vt:bool>
  </property>
  <property fmtid="{D5CDD505-2E9C-101B-9397-08002B2CF9AE}" pid="9" name="Objective-DatePublished">
    <vt:lpwstr/>
  </property>
  <property fmtid="{D5CDD505-2E9C-101B-9397-08002B2CF9AE}" pid="10" name="Objective-ModificationStamp">
    <vt:filetime>2021-11-09T15:27:53Z</vt:filetime>
  </property>
  <property fmtid="{D5CDD505-2E9C-101B-9397-08002B2CF9AE}" pid="11" name="Objective-Owner">
    <vt:lpwstr>Olmeda-Hodge, Tanya T (U420133)</vt:lpwstr>
  </property>
  <property fmtid="{D5CDD505-2E9C-101B-9397-08002B2CF9AE}" pid="12" name="Objective-Path">
    <vt:lpwstr>Objective Global Folder:SG File Plan:Health, nutrition and care:Carers and health professionals:General:Advice and policy: Carers and health professionals - general:2020 Workforce Vision Implementation: NHS Scotland Global Citizenship Programme: Part 3: 2</vt:lpwstr>
  </property>
  <property fmtid="{D5CDD505-2E9C-101B-9397-08002B2CF9AE}" pid="13" name="Objective-Parent">
    <vt:lpwstr>2020 Workforce Vision Implementation: NHS Scotland Global Citizenship Programme: Part 3: 2020-2025</vt:lpwstr>
  </property>
  <property fmtid="{D5CDD505-2E9C-101B-9397-08002B2CF9AE}" pid="14" name="Objective-State">
    <vt:lpwstr>Being Drafted</vt:lpwstr>
  </property>
  <property fmtid="{D5CDD505-2E9C-101B-9397-08002B2CF9AE}" pid="15" name="Objective-VersionId">
    <vt:lpwstr>vA52003506</vt:lpwstr>
  </property>
  <property fmtid="{D5CDD505-2E9C-101B-9397-08002B2CF9AE}" pid="16" name="Objective-Version">
    <vt:lpwstr>0.1</vt:lpwstr>
  </property>
  <property fmtid="{D5CDD505-2E9C-101B-9397-08002B2CF9AE}" pid="17" name="Objective-VersionNumber">
    <vt:r8>1</vt:r8>
  </property>
  <property fmtid="{D5CDD505-2E9C-101B-9397-08002B2CF9AE}" pid="18" name="Objective-VersionComment">
    <vt:lpwstr>First version</vt:lpwstr>
  </property>
  <property fmtid="{D5CDD505-2E9C-101B-9397-08002B2CF9AE}" pid="19" name="Objective-FileNumber">
    <vt:lpwstr>POL/33088</vt:lpwstr>
  </property>
  <property fmtid="{D5CDD505-2E9C-101B-9397-08002B2CF9AE}" pid="20" name="Objective-Classification">
    <vt:lpwstr>OFFICIAL</vt:lpwstr>
  </property>
  <property fmtid="{D5CDD505-2E9C-101B-9397-08002B2CF9AE}" pid="21" name="Objective-Caveats">
    <vt:lpwstr>Caveat for access to SG Fileplan</vt:lpwstr>
  </property>
  <property fmtid="{D5CDD505-2E9C-101B-9397-08002B2CF9AE}" pid="22" name="Objective-Date of Original">
    <vt:lpwstr/>
  </property>
  <property fmtid="{D5CDD505-2E9C-101B-9397-08002B2CF9AE}" pid="23" name="Objective-Date Received">
    <vt:lpwstr/>
  </property>
  <property fmtid="{D5CDD505-2E9C-101B-9397-08002B2CF9AE}" pid="24" name="Objective-SG Web Publication - Category">
    <vt:lpwstr/>
  </property>
  <property fmtid="{D5CDD505-2E9C-101B-9397-08002B2CF9AE}" pid="25" name="Objective-SG Web Publication - Category 2 Classification">
    <vt:lpwstr/>
  </property>
  <property fmtid="{D5CDD505-2E9C-101B-9397-08002B2CF9AE}" pid="26" name="Objective-Connect Creator">
    <vt:lpwstr/>
  </property>
  <property fmtid="{D5CDD505-2E9C-101B-9397-08002B2CF9AE}" pid="27" name="Objective-Required Redaction">
    <vt:lpwstr/>
  </property>
</Properties>
</file>